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0" r:id="rId3"/>
    <p:sldId id="279" r:id="rId4"/>
    <p:sldId id="282" r:id="rId5"/>
    <p:sldId id="280" r:id="rId6"/>
    <p:sldId id="257" r:id="rId7"/>
    <p:sldId id="276" r:id="rId8"/>
    <p:sldId id="292" r:id="rId9"/>
    <p:sldId id="285" r:id="rId10"/>
    <p:sldId id="286" r:id="rId11"/>
    <p:sldId id="289" r:id="rId12"/>
    <p:sldId id="287" r:id="rId13"/>
    <p:sldId id="288" r:id="rId14"/>
    <p:sldId id="290" r:id="rId15"/>
    <p:sldId id="268" r:id="rId16"/>
    <p:sldId id="262" r:id="rId17"/>
    <p:sldId id="270"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Cossitt" initials="AC" lastIdx="13" clrIdx="0">
    <p:extLst>
      <p:ext uri="{19B8F6BF-5375-455C-9EA6-DF929625EA0E}">
        <p15:presenceInfo xmlns:p15="http://schemas.microsoft.com/office/powerpoint/2012/main" userId="S-1-5-21-1213359796-890967332-2216413321-6243" providerId="AD"/>
      </p:ext>
    </p:extLst>
  </p:cmAuthor>
  <p:cmAuthor id="2" name="Jamie Erbacher" initials="JE" lastIdx="1" clrIdx="1">
    <p:extLst>
      <p:ext uri="{19B8F6BF-5375-455C-9EA6-DF929625EA0E}">
        <p15:presenceInfo xmlns:p15="http://schemas.microsoft.com/office/powerpoint/2012/main" userId="S-1-5-21-1213359796-890967332-2216413321-91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2700"/>
    <a:srgbClr val="852700"/>
    <a:srgbClr val="6E989A"/>
    <a:srgbClr val="BA9107"/>
    <a:srgbClr val="8A7A67"/>
    <a:srgbClr val="C0774B"/>
    <a:srgbClr val="7486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3ED763-1532-BB09-C71B-4BF263191ED5}" v="2" dt="2020-08-31T18:41:58.3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0116" autoAdjust="0"/>
  </p:normalViewPr>
  <p:slideViewPr>
    <p:cSldViewPr snapToGrid="0">
      <p:cViewPr varScale="1">
        <p:scale>
          <a:sx n="83" d="100"/>
          <a:sy n="83" d="100"/>
        </p:scale>
        <p:origin x="20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9ACE2B-1C1F-47D6-879D-1333DBF177B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8DBFCAA-1F27-402E-9D05-ACF99D9F7C87}">
      <dgm:prSet phldrT="[Text]" custT="1"/>
      <dgm:spPr>
        <a:solidFill>
          <a:srgbClr val="C0774B"/>
        </a:solidFill>
      </dgm:spPr>
      <dgm:t>
        <a:bodyPr/>
        <a:lstStyle/>
        <a:p>
          <a:r>
            <a:rPr lang="en-US" sz="3200" dirty="0">
              <a:latin typeface="Calibri" panose="020F0502020204030204" pitchFamily="34" charset="0"/>
            </a:rPr>
            <a:t>Monitor Progress</a:t>
          </a:r>
        </a:p>
      </dgm:t>
    </dgm:pt>
    <dgm:pt modelId="{226BC5FE-3BF9-448C-A3F6-3AA01BECB8ED}" type="parTrans" cxnId="{2D986441-2240-44E1-8C56-D3DB3960A37F}">
      <dgm:prSet/>
      <dgm:spPr/>
      <dgm:t>
        <a:bodyPr/>
        <a:lstStyle/>
        <a:p>
          <a:endParaRPr lang="en-US"/>
        </a:p>
      </dgm:t>
    </dgm:pt>
    <dgm:pt modelId="{6249A13D-D4B2-4B3C-B390-F5F87E71FE17}" type="sibTrans" cxnId="{2D986441-2240-44E1-8C56-D3DB3960A37F}">
      <dgm:prSet/>
      <dgm:spPr/>
      <dgm:t>
        <a:bodyPr/>
        <a:lstStyle/>
        <a:p>
          <a:endParaRPr lang="en-US"/>
        </a:p>
      </dgm:t>
    </dgm:pt>
    <dgm:pt modelId="{CC7520FC-5CC1-4A04-8D5D-1562095510F1}">
      <dgm:prSet phldrT="[Text]" custT="1"/>
      <dgm:spPr>
        <a:solidFill>
          <a:srgbClr val="6E989A"/>
        </a:solidFill>
      </dgm:spPr>
      <dgm:t>
        <a:bodyPr/>
        <a:lstStyle/>
        <a:p>
          <a:r>
            <a:rPr lang="en-US" sz="2800" dirty="0">
              <a:latin typeface="Calibri" panose="020F0502020204030204" pitchFamily="34" charset="0"/>
            </a:rPr>
            <a:t>Review Regulations and Applications</a:t>
          </a:r>
        </a:p>
      </dgm:t>
    </dgm:pt>
    <dgm:pt modelId="{F6E29AC0-5F8C-41D7-BC0C-25120FA36564}" type="parTrans" cxnId="{B6C03E18-9F6E-423E-8B02-CC20036C7F28}">
      <dgm:prSet/>
      <dgm:spPr/>
      <dgm:t>
        <a:bodyPr/>
        <a:lstStyle/>
        <a:p>
          <a:endParaRPr lang="en-US"/>
        </a:p>
      </dgm:t>
    </dgm:pt>
    <dgm:pt modelId="{5C6B3A32-3B81-48B1-9663-4DB3BECBF8C4}" type="sibTrans" cxnId="{B6C03E18-9F6E-423E-8B02-CC20036C7F28}">
      <dgm:prSet/>
      <dgm:spPr/>
      <dgm:t>
        <a:bodyPr/>
        <a:lstStyle/>
        <a:p>
          <a:endParaRPr lang="en-US"/>
        </a:p>
      </dgm:t>
    </dgm:pt>
    <dgm:pt modelId="{97FE02F0-BDC5-40F8-BF0F-4BE1A13B3537}">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Subdivision regulations</a:t>
          </a:r>
        </a:p>
      </dgm:t>
    </dgm:pt>
    <dgm:pt modelId="{D52A2545-2A7F-4CB0-B56F-91174C17A932}" type="parTrans" cxnId="{9707E99E-1CD4-41E2-8828-22A8CE167FEB}">
      <dgm:prSet/>
      <dgm:spPr/>
      <dgm:t>
        <a:bodyPr/>
        <a:lstStyle/>
        <a:p>
          <a:endParaRPr lang="en-US"/>
        </a:p>
      </dgm:t>
    </dgm:pt>
    <dgm:pt modelId="{E07F0170-96CA-467B-926A-A2691833E013}" type="sibTrans" cxnId="{9707E99E-1CD4-41E2-8828-22A8CE167FEB}">
      <dgm:prSet/>
      <dgm:spPr/>
      <dgm:t>
        <a:bodyPr/>
        <a:lstStyle/>
        <a:p>
          <a:endParaRPr lang="en-US"/>
        </a:p>
      </dgm:t>
    </dgm:pt>
    <dgm:pt modelId="{BD3A1ACC-2185-40F3-AC49-E663BE15795E}">
      <dgm:prSet phldrT="[Text]" custT="1"/>
      <dgm:spPr>
        <a:solidFill>
          <a:srgbClr val="BA9107"/>
        </a:solidFill>
      </dgm:spPr>
      <dgm:t>
        <a:bodyPr/>
        <a:lstStyle/>
        <a:p>
          <a:r>
            <a:rPr lang="en-US" sz="3200" dirty="0">
              <a:latin typeface="Calibri" panose="020F0502020204030204" pitchFamily="34" charset="0"/>
            </a:rPr>
            <a:t>Review</a:t>
          </a:r>
          <a:r>
            <a:rPr lang="en-US" sz="5000" dirty="0">
              <a:latin typeface="Calibri" panose="020F0502020204030204" pitchFamily="34" charset="0"/>
            </a:rPr>
            <a:t> </a:t>
          </a:r>
          <a:r>
            <a:rPr lang="en-US" sz="3200" dirty="0">
              <a:latin typeface="Calibri" panose="020F0502020204030204" pitchFamily="34" charset="0"/>
            </a:rPr>
            <a:t>Other Plans</a:t>
          </a:r>
        </a:p>
      </dgm:t>
    </dgm:pt>
    <dgm:pt modelId="{4B748BB2-9DF8-4222-B1F9-2F65C1E24494}" type="parTrans" cxnId="{34A692F4-0847-4854-90BB-7AD8B7BC1B4D}">
      <dgm:prSet/>
      <dgm:spPr/>
      <dgm:t>
        <a:bodyPr/>
        <a:lstStyle/>
        <a:p>
          <a:endParaRPr lang="en-US"/>
        </a:p>
      </dgm:t>
    </dgm:pt>
    <dgm:pt modelId="{9AE9DCCC-B86E-4318-A977-FABD9A5C4539}" type="sibTrans" cxnId="{34A692F4-0847-4854-90BB-7AD8B7BC1B4D}">
      <dgm:prSet/>
      <dgm:spPr/>
      <dgm:t>
        <a:bodyPr/>
        <a:lstStyle/>
        <a:p>
          <a:endParaRPr lang="en-US"/>
        </a:p>
      </dgm:t>
    </dgm:pt>
    <dgm:pt modelId="{BB9566CB-B800-42CD-8DBB-57DC387B2F62}">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Growth Policy Amendments (e.g., downtown master plans)</a:t>
          </a:r>
        </a:p>
      </dgm:t>
    </dgm:pt>
    <dgm:pt modelId="{0064F992-3655-40A8-9264-AB65DC1DC89D}" type="parTrans" cxnId="{40089322-E6E3-4A04-B419-04EA453B97D1}">
      <dgm:prSet/>
      <dgm:spPr/>
      <dgm:t>
        <a:bodyPr/>
        <a:lstStyle/>
        <a:p>
          <a:endParaRPr lang="en-US"/>
        </a:p>
      </dgm:t>
    </dgm:pt>
    <dgm:pt modelId="{D659EF36-CE4C-43C8-B406-DC577891DB42}" type="sibTrans" cxnId="{40089322-E6E3-4A04-B419-04EA453B97D1}">
      <dgm:prSet/>
      <dgm:spPr/>
      <dgm:t>
        <a:bodyPr/>
        <a:lstStyle/>
        <a:p>
          <a:endParaRPr lang="en-US"/>
        </a:p>
      </dgm:t>
    </dgm:pt>
    <dgm:pt modelId="{C6585880-A30F-4EE6-933D-B35478E3E7EE}">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Capital Improvement Plans</a:t>
          </a:r>
        </a:p>
      </dgm:t>
    </dgm:pt>
    <dgm:pt modelId="{81744D39-9874-4E78-8AE1-1668DB9EB9CD}" type="parTrans" cxnId="{E8EDA523-7DD4-4081-8AD8-BDC7E1648261}">
      <dgm:prSet/>
      <dgm:spPr/>
      <dgm:t>
        <a:bodyPr/>
        <a:lstStyle/>
        <a:p>
          <a:endParaRPr lang="en-US"/>
        </a:p>
      </dgm:t>
    </dgm:pt>
    <dgm:pt modelId="{7271A9DF-29D3-472F-AB3D-BBC927ABDDDD}" type="sibTrans" cxnId="{E8EDA523-7DD4-4081-8AD8-BDC7E1648261}">
      <dgm:prSet/>
      <dgm:spPr/>
      <dgm:t>
        <a:bodyPr/>
        <a:lstStyle/>
        <a:p>
          <a:endParaRPr lang="en-US"/>
        </a:p>
      </dgm:t>
    </dgm:pt>
    <dgm:pt modelId="{19B4FBB4-5403-47A0-991F-39B5F7F63F27}">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Municipal zoning</a:t>
          </a:r>
        </a:p>
      </dgm:t>
    </dgm:pt>
    <dgm:pt modelId="{F3877063-8507-48EC-956D-294C4C3748BF}" type="sibTrans" cxnId="{5DCED31C-4FB3-467D-A5DE-8CDA035623DA}">
      <dgm:prSet/>
      <dgm:spPr/>
      <dgm:t>
        <a:bodyPr/>
        <a:lstStyle/>
        <a:p>
          <a:endParaRPr lang="en-US"/>
        </a:p>
      </dgm:t>
    </dgm:pt>
    <dgm:pt modelId="{5126AC5F-FE14-4C5D-8D60-7446C59202D2}" type="parTrans" cxnId="{5DCED31C-4FB3-467D-A5DE-8CDA035623DA}">
      <dgm:prSet/>
      <dgm:spPr/>
      <dgm:t>
        <a:bodyPr/>
        <a:lstStyle/>
        <a:p>
          <a:endParaRPr lang="en-US"/>
        </a:p>
      </dgm:t>
    </dgm:pt>
    <dgm:pt modelId="{3E486B70-6219-4BAF-82C9-842B99058E01}">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Subdivision applications – review criteria and public hearings</a:t>
          </a:r>
        </a:p>
      </dgm:t>
    </dgm:pt>
    <dgm:pt modelId="{DDD161EC-7A71-4C1D-A7BC-DE6FD2CE9688}" type="parTrans" cxnId="{51D6F9D8-C6C5-430D-8283-5EF3FD81C97F}">
      <dgm:prSet/>
      <dgm:spPr/>
      <dgm:t>
        <a:bodyPr/>
        <a:lstStyle/>
        <a:p>
          <a:endParaRPr lang="en-US"/>
        </a:p>
      </dgm:t>
    </dgm:pt>
    <dgm:pt modelId="{C28E79D7-BDB8-4BF3-A3C1-4AA0D001B91C}" type="sibTrans" cxnId="{51D6F9D8-C6C5-430D-8283-5EF3FD81C97F}">
      <dgm:prSet/>
      <dgm:spPr/>
      <dgm:t>
        <a:bodyPr/>
        <a:lstStyle/>
        <a:p>
          <a:endParaRPr lang="en-US"/>
        </a:p>
      </dgm:t>
    </dgm:pt>
    <dgm:pt modelId="{AAF00E40-A2CA-42D8-BBC0-315CE9D91E6B}">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Conservation easements</a:t>
          </a:r>
        </a:p>
      </dgm:t>
    </dgm:pt>
    <dgm:pt modelId="{0B4202B3-B5CF-4FC6-BFE6-316BC5672955}" type="parTrans" cxnId="{EE6D2245-03D2-4456-9305-F889BDAD2F9A}">
      <dgm:prSet/>
      <dgm:spPr/>
      <dgm:t>
        <a:bodyPr/>
        <a:lstStyle/>
        <a:p>
          <a:endParaRPr lang="en-US"/>
        </a:p>
      </dgm:t>
    </dgm:pt>
    <dgm:pt modelId="{DDFED74E-C5C0-4F45-A8EC-6FB8993EE8AC}" type="sibTrans" cxnId="{EE6D2245-03D2-4456-9305-F889BDAD2F9A}">
      <dgm:prSet/>
      <dgm:spPr/>
      <dgm:t>
        <a:bodyPr/>
        <a:lstStyle/>
        <a:p>
          <a:endParaRPr lang="en-US"/>
        </a:p>
      </dgm:t>
    </dgm:pt>
    <dgm:pt modelId="{E4BDEA46-9CD5-4115-89E8-EB9A3B659BB6}">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Annexation Policies – Extension of Services</a:t>
          </a:r>
        </a:p>
      </dgm:t>
    </dgm:pt>
    <dgm:pt modelId="{CC84CD7F-95EC-4ECB-A5B5-1C8782657762}" type="parTrans" cxnId="{6CA9BD06-4BDA-46F3-B1A0-CE8954E60B85}">
      <dgm:prSet/>
      <dgm:spPr/>
      <dgm:t>
        <a:bodyPr/>
        <a:lstStyle/>
        <a:p>
          <a:endParaRPr lang="en-US"/>
        </a:p>
      </dgm:t>
    </dgm:pt>
    <dgm:pt modelId="{9B7120CC-82D5-4F1F-BF9B-0EA8C400B106}" type="sibTrans" cxnId="{6CA9BD06-4BDA-46F3-B1A0-CE8954E60B85}">
      <dgm:prSet/>
      <dgm:spPr/>
      <dgm:t>
        <a:bodyPr/>
        <a:lstStyle/>
        <a:p>
          <a:endParaRPr lang="en-US"/>
        </a:p>
      </dgm:t>
    </dgm:pt>
    <dgm:pt modelId="{5DEE96C5-D6BF-40D2-A474-9634B51392F0}">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Urban Renewal District Plans</a:t>
          </a:r>
        </a:p>
      </dgm:t>
    </dgm:pt>
    <dgm:pt modelId="{85E398B4-54A5-4C00-B276-8501363F87B1}" type="parTrans" cxnId="{EBE2CAB7-609B-45BA-853C-BC893554686E}">
      <dgm:prSet/>
      <dgm:spPr/>
      <dgm:t>
        <a:bodyPr/>
        <a:lstStyle/>
        <a:p>
          <a:endParaRPr lang="en-US"/>
        </a:p>
      </dgm:t>
    </dgm:pt>
    <dgm:pt modelId="{AEE17697-785C-4D04-87BE-F29B69B9FEF5}" type="sibTrans" cxnId="{EBE2CAB7-609B-45BA-853C-BC893554686E}">
      <dgm:prSet/>
      <dgm:spPr/>
      <dgm:t>
        <a:bodyPr/>
        <a:lstStyle/>
        <a:p>
          <a:endParaRPr lang="en-US"/>
        </a:p>
      </dgm:t>
    </dgm:pt>
    <dgm:pt modelId="{97B85813-2A68-4344-92D7-441E7375BD28}">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Other plans – transportation, housing, trails, etc.</a:t>
          </a:r>
        </a:p>
      </dgm:t>
    </dgm:pt>
    <dgm:pt modelId="{DB62E166-E0F7-4607-87BA-D0AC6EF929CF}" type="parTrans" cxnId="{993737E9-C440-4FC8-B359-B7C2E2820DEB}">
      <dgm:prSet/>
      <dgm:spPr/>
      <dgm:t>
        <a:bodyPr/>
        <a:lstStyle/>
        <a:p>
          <a:endParaRPr lang="en-US"/>
        </a:p>
      </dgm:t>
    </dgm:pt>
    <dgm:pt modelId="{2010B9CA-698F-4166-9B45-CCDBBC38015E}" type="sibTrans" cxnId="{993737E9-C440-4FC8-B359-B7C2E2820DEB}">
      <dgm:prSet/>
      <dgm:spPr/>
      <dgm:t>
        <a:bodyPr/>
        <a:lstStyle/>
        <a:p>
          <a:endParaRPr lang="en-US"/>
        </a:p>
      </dgm:t>
    </dgm:pt>
    <dgm:pt modelId="{FD21088B-FF60-43B3-AF31-9EDA8F5CE9D3}">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Advocate for moving forward</a:t>
          </a:r>
        </a:p>
      </dgm:t>
    </dgm:pt>
    <dgm:pt modelId="{D13AD823-F4AB-4F43-9F4E-5A089C32F6B2}" type="sibTrans" cxnId="{63E4151E-07DA-480F-909C-B9F58BE0AC39}">
      <dgm:prSet/>
      <dgm:spPr/>
      <dgm:t>
        <a:bodyPr/>
        <a:lstStyle/>
        <a:p>
          <a:endParaRPr lang="en-US"/>
        </a:p>
      </dgm:t>
    </dgm:pt>
    <dgm:pt modelId="{87A80F1F-5C65-4DF9-8022-D3FA97ADAB3D}" type="parTrans" cxnId="{63E4151E-07DA-480F-909C-B9F58BE0AC39}">
      <dgm:prSet/>
      <dgm:spPr/>
      <dgm:t>
        <a:bodyPr/>
        <a:lstStyle/>
        <a:p>
          <a:endParaRPr lang="en-US"/>
        </a:p>
      </dgm:t>
    </dgm:pt>
    <dgm:pt modelId="{20678CC9-4713-459C-BCEC-2E198069D589}">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Provide annual progress reports</a:t>
          </a:r>
        </a:p>
      </dgm:t>
    </dgm:pt>
    <dgm:pt modelId="{B89169E0-ED4D-4F5F-9ABC-902726808DF0}" type="sibTrans" cxnId="{E951D3EA-E630-4DDE-9B64-5C95DF04092C}">
      <dgm:prSet/>
      <dgm:spPr/>
      <dgm:t>
        <a:bodyPr/>
        <a:lstStyle/>
        <a:p>
          <a:endParaRPr lang="en-US"/>
        </a:p>
      </dgm:t>
    </dgm:pt>
    <dgm:pt modelId="{C185665D-70C0-497F-92A7-43D22BD1825F}" type="parTrans" cxnId="{E951D3EA-E630-4DDE-9B64-5C95DF04092C}">
      <dgm:prSet/>
      <dgm:spPr/>
      <dgm:t>
        <a:bodyPr/>
        <a:lstStyle/>
        <a:p>
          <a:endParaRPr lang="en-US"/>
        </a:p>
      </dgm:t>
    </dgm:pt>
    <dgm:pt modelId="{8515C680-D6AF-4643-804C-592F3375D891}">
      <dgm:prSet phldrT="[Text]" custT="1"/>
      <dgm:spPr>
        <a:solidFill>
          <a:schemeClr val="bg1">
            <a:alpha val="90000"/>
          </a:schemeClr>
        </a:solidFill>
        <a:ln>
          <a:solidFill>
            <a:schemeClr val="bg1">
              <a:alpha val="90000"/>
            </a:schemeClr>
          </a:solidFill>
        </a:ln>
      </dgm:spPr>
      <dgm:t>
        <a:bodyPr/>
        <a:lstStyle/>
        <a:p>
          <a:r>
            <a:rPr lang="en-US" sz="1800" dirty="0">
              <a:latin typeface="Calibri" panose="020F0502020204030204" pitchFamily="34" charset="0"/>
            </a:rPr>
            <a:t>Be proactive about updates </a:t>
          </a:r>
        </a:p>
      </dgm:t>
    </dgm:pt>
    <dgm:pt modelId="{6EA3D240-7250-44B5-9B88-7AE251C3E4F9}" type="sibTrans" cxnId="{64B3D2A0-3F3F-4A37-B2BA-5E115AADE561}">
      <dgm:prSet/>
      <dgm:spPr/>
      <dgm:t>
        <a:bodyPr/>
        <a:lstStyle/>
        <a:p>
          <a:endParaRPr lang="en-US"/>
        </a:p>
      </dgm:t>
    </dgm:pt>
    <dgm:pt modelId="{ABA7DFA4-F3F0-4EC2-86AC-6A632A5B188D}" type="parTrans" cxnId="{64B3D2A0-3F3F-4A37-B2BA-5E115AADE561}">
      <dgm:prSet/>
      <dgm:spPr/>
      <dgm:t>
        <a:bodyPr/>
        <a:lstStyle/>
        <a:p>
          <a:endParaRPr lang="en-US"/>
        </a:p>
      </dgm:t>
    </dgm:pt>
    <dgm:pt modelId="{99C846C5-D489-4D26-A6F1-C0831BFB2FD6}" type="pres">
      <dgm:prSet presAssocID="{C49ACE2B-1C1F-47D6-879D-1333DBF177B4}" presName="Name0" presStyleCnt="0">
        <dgm:presLayoutVars>
          <dgm:dir/>
          <dgm:animLvl val="lvl"/>
          <dgm:resizeHandles val="exact"/>
        </dgm:presLayoutVars>
      </dgm:prSet>
      <dgm:spPr/>
    </dgm:pt>
    <dgm:pt modelId="{B2C29AE3-0372-49D7-828D-F78583E72F15}" type="pres">
      <dgm:prSet presAssocID="{C8DBFCAA-1F27-402E-9D05-ACF99D9F7C87}" presName="linNode" presStyleCnt="0"/>
      <dgm:spPr/>
    </dgm:pt>
    <dgm:pt modelId="{DE5CA60A-0428-4DEC-9B9B-25099D614DD0}" type="pres">
      <dgm:prSet presAssocID="{C8DBFCAA-1F27-402E-9D05-ACF99D9F7C87}" presName="parentText" presStyleLbl="node1" presStyleIdx="0" presStyleCnt="3" custScaleX="94717" custScaleY="84520" custLinFactNeighborX="128" custLinFactNeighborY="-33">
        <dgm:presLayoutVars>
          <dgm:chMax val="1"/>
          <dgm:bulletEnabled val="1"/>
        </dgm:presLayoutVars>
      </dgm:prSet>
      <dgm:spPr/>
    </dgm:pt>
    <dgm:pt modelId="{21931E17-B8C7-4D15-AC12-A76461AF5A2F}" type="pres">
      <dgm:prSet presAssocID="{C8DBFCAA-1F27-402E-9D05-ACF99D9F7C87}" presName="descendantText" presStyleLbl="alignAccFollowNode1" presStyleIdx="0" presStyleCnt="3" custScaleX="111305" custLinFactNeighborX="3968" custLinFactNeighborY="-8674">
        <dgm:presLayoutVars>
          <dgm:bulletEnabled val="1"/>
        </dgm:presLayoutVars>
      </dgm:prSet>
      <dgm:spPr/>
    </dgm:pt>
    <dgm:pt modelId="{F00F89EA-2907-4E69-9086-DEE69FC003CE}" type="pres">
      <dgm:prSet presAssocID="{6249A13D-D4B2-4B3C-B390-F5F87E71FE17}" presName="sp" presStyleCnt="0"/>
      <dgm:spPr/>
    </dgm:pt>
    <dgm:pt modelId="{6E1169ED-74E9-4303-B43F-4C296C734300}" type="pres">
      <dgm:prSet presAssocID="{CC7520FC-5CC1-4A04-8D5D-1562095510F1}" presName="linNode" presStyleCnt="0"/>
      <dgm:spPr/>
    </dgm:pt>
    <dgm:pt modelId="{1F237DA5-C708-449A-8D4B-61A61FC8F6F8}" type="pres">
      <dgm:prSet presAssocID="{CC7520FC-5CC1-4A04-8D5D-1562095510F1}" presName="parentText" presStyleLbl="node1" presStyleIdx="1" presStyleCnt="3" custScaleX="90461" custScaleY="103086" custLinFactNeighborX="139" custLinFactNeighborY="5348">
        <dgm:presLayoutVars>
          <dgm:chMax val="1"/>
          <dgm:bulletEnabled val="1"/>
        </dgm:presLayoutVars>
      </dgm:prSet>
      <dgm:spPr/>
    </dgm:pt>
    <dgm:pt modelId="{9831D08E-330D-45D8-881E-50F650B16A16}" type="pres">
      <dgm:prSet presAssocID="{CC7520FC-5CC1-4A04-8D5D-1562095510F1}" presName="descendantText" presStyleLbl="alignAccFollowNode1" presStyleIdx="1" presStyleCnt="3" custScaleY="130256" custLinFactNeighborX="1362" custLinFactNeighborY="9626">
        <dgm:presLayoutVars>
          <dgm:bulletEnabled val="1"/>
        </dgm:presLayoutVars>
      </dgm:prSet>
      <dgm:spPr/>
    </dgm:pt>
    <dgm:pt modelId="{7472235C-F6DE-4047-B734-1BE5B5A5F32C}" type="pres">
      <dgm:prSet presAssocID="{5C6B3A32-3B81-48B1-9663-4DB3BECBF8C4}" presName="sp" presStyleCnt="0"/>
      <dgm:spPr/>
    </dgm:pt>
    <dgm:pt modelId="{0273096B-74B6-49D2-BEB3-25F2DF350B84}" type="pres">
      <dgm:prSet presAssocID="{BD3A1ACC-2185-40F3-AC49-E663BE15795E}" presName="linNode" presStyleCnt="0"/>
      <dgm:spPr/>
    </dgm:pt>
    <dgm:pt modelId="{4095975B-C5C3-4A9F-85DB-2CE0447DB799}" type="pres">
      <dgm:prSet presAssocID="{BD3A1ACC-2185-40F3-AC49-E663BE15795E}" presName="parentText" presStyleLbl="node1" presStyleIdx="2" presStyleCnt="3" custScaleX="91500" custScaleY="114572" custLinFactNeighborX="179" custLinFactNeighborY="6898">
        <dgm:presLayoutVars>
          <dgm:chMax val="1"/>
          <dgm:bulletEnabled val="1"/>
        </dgm:presLayoutVars>
      </dgm:prSet>
      <dgm:spPr/>
    </dgm:pt>
    <dgm:pt modelId="{36E1CAB9-F168-4183-ABB3-230FBAA80CEF}" type="pres">
      <dgm:prSet presAssocID="{BD3A1ACC-2185-40F3-AC49-E663BE15795E}" presName="descendantText" presStyleLbl="alignAccFollowNode1" presStyleIdx="2" presStyleCnt="3" custScaleX="104585" custScaleY="163750" custLinFactNeighborX="32970" custLinFactNeighborY="30631">
        <dgm:presLayoutVars>
          <dgm:bulletEnabled val="1"/>
        </dgm:presLayoutVars>
      </dgm:prSet>
      <dgm:spPr/>
    </dgm:pt>
  </dgm:ptLst>
  <dgm:cxnLst>
    <dgm:cxn modelId="{6CA9BD06-4BDA-46F3-B1A0-CE8954E60B85}" srcId="{BD3A1ACC-2185-40F3-AC49-E663BE15795E}" destId="{E4BDEA46-9CD5-4115-89E8-EB9A3B659BB6}" srcOrd="2" destOrd="0" parTransId="{CC84CD7F-95EC-4ECB-A5B5-1C8782657762}" sibTransId="{9B7120CC-82D5-4F1F-BF9B-0EA8C400B106}"/>
    <dgm:cxn modelId="{B6C03E18-9F6E-423E-8B02-CC20036C7F28}" srcId="{C49ACE2B-1C1F-47D6-879D-1333DBF177B4}" destId="{CC7520FC-5CC1-4A04-8D5D-1562095510F1}" srcOrd="1" destOrd="0" parTransId="{F6E29AC0-5F8C-41D7-BC0C-25120FA36564}" sibTransId="{5C6B3A32-3B81-48B1-9663-4DB3BECBF8C4}"/>
    <dgm:cxn modelId="{6AE6D61A-CCD4-477D-A01F-578A2ADC4B30}" type="presOf" srcId="{5DEE96C5-D6BF-40D2-A474-9634B51392F0}" destId="{36E1CAB9-F168-4183-ABB3-230FBAA80CEF}" srcOrd="0" destOrd="3" presId="urn:microsoft.com/office/officeart/2005/8/layout/vList5"/>
    <dgm:cxn modelId="{5DCED31C-4FB3-467D-A5DE-8CDA035623DA}" srcId="{CC7520FC-5CC1-4A04-8D5D-1562095510F1}" destId="{19B4FBB4-5403-47A0-991F-39B5F7F63F27}" srcOrd="1" destOrd="0" parTransId="{5126AC5F-FE14-4C5D-8D60-7446C59202D2}" sibTransId="{F3877063-8507-48EC-956D-294C4C3748BF}"/>
    <dgm:cxn modelId="{63E4151E-07DA-480F-909C-B9F58BE0AC39}" srcId="{C8DBFCAA-1F27-402E-9D05-ACF99D9F7C87}" destId="{FD21088B-FF60-43B3-AF31-9EDA8F5CE9D3}" srcOrd="0" destOrd="0" parTransId="{87A80F1F-5C65-4DF9-8022-D3FA97ADAB3D}" sibTransId="{D13AD823-F4AB-4F43-9F4E-5A089C32F6B2}"/>
    <dgm:cxn modelId="{3DAF331E-CA15-48EA-9FBC-D64894734014}" type="presOf" srcId="{97B85813-2A68-4344-92D7-441E7375BD28}" destId="{36E1CAB9-F168-4183-ABB3-230FBAA80CEF}" srcOrd="0" destOrd="4" presId="urn:microsoft.com/office/officeart/2005/8/layout/vList5"/>
    <dgm:cxn modelId="{40089322-E6E3-4A04-B419-04EA453B97D1}" srcId="{BD3A1ACC-2185-40F3-AC49-E663BE15795E}" destId="{BB9566CB-B800-42CD-8DBB-57DC387B2F62}" srcOrd="0" destOrd="0" parTransId="{0064F992-3655-40A8-9264-AB65DC1DC89D}" sibTransId="{D659EF36-CE4C-43C8-B406-DC577891DB42}"/>
    <dgm:cxn modelId="{13526923-359D-410F-ADCB-E28F0BC8021D}" type="presOf" srcId="{C6585880-A30F-4EE6-933D-B35478E3E7EE}" destId="{36E1CAB9-F168-4183-ABB3-230FBAA80CEF}" srcOrd="0" destOrd="1" presId="urn:microsoft.com/office/officeart/2005/8/layout/vList5"/>
    <dgm:cxn modelId="{E8EDA523-7DD4-4081-8AD8-BDC7E1648261}" srcId="{BD3A1ACC-2185-40F3-AC49-E663BE15795E}" destId="{C6585880-A30F-4EE6-933D-B35478E3E7EE}" srcOrd="1" destOrd="0" parTransId="{81744D39-9874-4E78-8AE1-1668DB9EB9CD}" sibTransId="{7271A9DF-29D3-472F-AB3D-BBC927ABDDDD}"/>
    <dgm:cxn modelId="{72112730-32F2-4CCB-8BBD-510DBF1875D0}" type="presOf" srcId="{20678CC9-4713-459C-BCEC-2E198069D589}" destId="{21931E17-B8C7-4D15-AC12-A76461AF5A2F}" srcOrd="0" destOrd="1" presId="urn:microsoft.com/office/officeart/2005/8/layout/vList5"/>
    <dgm:cxn modelId="{887B963D-F4DB-41A8-9EC6-160683DDC823}" type="presOf" srcId="{BB9566CB-B800-42CD-8DBB-57DC387B2F62}" destId="{36E1CAB9-F168-4183-ABB3-230FBAA80CEF}" srcOrd="0" destOrd="0" presId="urn:microsoft.com/office/officeart/2005/8/layout/vList5"/>
    <dgm:cxn modelId="{2D986441-2240-44E1-8C56-D3DB3960A37F}" srcId="{C49ACE2B-1C1F-47D6-879D-1333DBF177B4}" destId="{C8DBFCAA-1F27-402E-9D05-ACF99D9F7C87}" srcOrd="0" destOrd="0" parTransId="{226BC5FE-3BF9-448C-A3F6-3AA01BECB8ED}" sibTransId="{6249A13D-D4B2-4B3C-B390-F5F87E71FE17}"/>
    <dgm:cxn modelId="{EE6D2245-03D2-4456-9305-F889BDAD2F9A}" srcId="{CC7520FC-5CC1-4A04-8D5D-1562095510F1}" destId="{AAF00E40-A2CA-42D8-BBC0-315CE9D91E6B}" srcOrd="3" destOrd="0" parTransId="{0B4202B3-B5CF-4FC6-BFE6-316BC5672955}" sibTransId="{DDFED74E-C5C0-4F45-A8EC-6FB8993EE8AC}"/>
    <dgm:cxn modelId="{93335C65-23A5-4052-A842-2EF2A03E0400}" type="presOf" srcId="{C8DBFCAA-1F27-402E-9D05-ACF99D9F7C87}" destId="{DE5CA60A-0428-4DEC-9B9B-25099D614DD0}" srcOrd="0" destOrd="0" presId="urn:microsoft.com/office/officeart/2005/8/layout/vList5"/>
    <dgm:cxn modelId="{0EC4056C-D5F2-4F93-9F5D-21E438EDC325}" type="presOf" srcId="{CC7520FC-5CC1-4A04-8D5D-1562095510F1}" destId="{1F237DA5-C708-449A-8D4B-61A61FC8F6F8}" srcOrd="0" destOrd="0" presId="urn:microsoft.com/office/officeart/2005/8/layout/vList5"/>
    <dgm:cxn modelId="{801A7F73-789A-4F08-80F2-D801D5929702}" type="presOf" srcId="{19B4FBB4-5403-47A0-991F-39B5F7F63F27}" destId="{9831D08E-330D-45D8-881E-50F650B16A16}" srcOrd="0" destOrd="1" presId="urn:microsoft.com/office/officeart/2005/8/layout/vList5"/>
    <dgm:cxn modelId="{1D3BE575-D8BF-415D-8CA1-0497E52E0CAA}" type="presOf" srcId="{8515C680-D6AF-4643-804C-592F3375D891}" destId="{21931E17-B8C7-4D15-AC12-A76461AF5A2F}" srcOrd="0" destOrd="2" presId="urn:microsoft.com/office/officeart/2005/8/layout/vList5"/>
    <dgm:cxn modelId="{C91ADE7C-2259-45CB-BA78-7CDEA5523100}" type="presOf" srcId="{BD3A1ACC-2185-40F3-AC49-E663BE15795E}" destId="{4095975B-C5C3-4A9F-85DB-2CE0447DB799}" srcOrd="0" destOrd="0" presId="urn:microsoft.com/office/officeart/2005/8/layout/vList5"/>
    <dgm:cxn modelId="{E37BC58A-59F3-4D74-8294-AED8D8859365}" type="presOf" srcId="{FD21088B-FF60-43B3-AF31-9EDA8F5CE9D3}" destId="{21931E17-B8C7-4D15-AC12-A76461AF5A2F}" srcOrd="0" destOrd="0" presId="urn:microsoft.com/office/officeart/2005/8/layout/vList5"/>
    <dgm:cxn modelId="{9707E99E-1CD4-41E2-8828-22A8CE167FEB}" srcId="{CC7520FC-5CC1-4A04-8D5D-1562095510F1}" destId="{97FE02F0-BDC5-40F8-BF0F-4BE1A13B3537}" srcOrd="0" destOrd="0" parTransId="{D52A2545-2A7F-4CB0-B56F-91174C17A932}" sibTransId="{E07F0170-96CA-467B-926A-A2691833E013}"/>
    <dgm:cxn modelId="{64B3D2A0-3F3F-4A37-B2BA-5E115AADE561}" srcId="{C8DBFCAA-1F27-402E-9D05-ACF99D9F7C87}" destId="{8515C680-D6AF-4643-804C-592F3375D891}" srcOrd="2" destOrd="0" parTransId="{ABA7DFA4-F3F0-4EC2-86AC-6A632A5B188D}" sibTransId="{6EA3D240-7250-44B5-9B88-7AE251C3E4F9}"/>
    <dgm:cxn modelId="{0519DDA6-DA2C-45A4-BCB4-E6B6D60A5A35}" type="presOf" srcId="{E4BDEA46-9CD5-4115-89E8-EB9A3B659BB6}" destId="{36E1CAB9-F168-4183-ABB3-230FBAA80CEF}" srcOrd="0" destOrd="2" presId="urn:microsoft.com/office/officeart/2005/8/layout/vList5"/>
    <dgm:cxn modelId="{E10536B6-50E5-4D53-A3FD-FA6D119FA1F3}" type="presOf" srcId="{C49ACE2B-1C1F-47D6-879D-1333DBF177B4}" destId="{99C846C5-D489-4D26-A6F1-C0831BFB2FD6}" srcOrd="0" destOrd="0" presId="urn:microsoft.com/office/officeart/2005/8/layout/vList5"/>
    <dgm:cxn modelId="{EBE2CAB7-609B-45BA-853C-BC893554686E}" srcId="{BD3A1ACC-2185-40F3-AC49-E663BE15795E}" destId="{5DEE96C5-D6BF-40D2-A474-9634B51392F0}" srcOrd="3" destOrd="0" parTransId="{85E398B4-54A5-4C00-B276-8501363F87B1}" sibTransId="{AEE17697-785C-4D04-87BE-F29B69B9FEF5}"/>
    <dgm:cxn modelId="{51D6F9D8-C6C5-430D-8283-5EF3FD81C97F}" srcId="{CC7520FC-5CC1-4A04-8D5D-1562095510F1}" destId="{3E486B70-6219-4BAF-82C9-842B99058E01}" srcOrd="2" destOrd="0" parTransId="{DDD161EC-7A71-4C1D-A7BC-DE6FD2CE9688}" sibTransId="{C28E79D7-BDB8-4BF3-A3C1-4AA0D001B91C}"/>
    <dgm:cxn modelId="{CB8C82D9-33A4-46C5-9713-4009FFB233F6}" type="presOf" srcId="{97FE02F0-BDC5-40F8-BF0F-4BE1A13B3537}" destId="{9831D08E-330D-45D8-881E-50F650B16A16}" srcOrd="0" destOrd="0" presId="urn:microsoft.com/office/officeart/2005/8/layout/vList5"/>
    <dgm:cxn modelId="{AFD8DCDB-7E52-44FE-B248-CBF4322B931E}" type="presOf" srcId="{3E486B70-6219-4BAF-82C9-842B99058E01}" destId="{9831D08E-330D-45D8-881E-50F650B16A16}" srcOrd="0" destOrd="2" presId="urn:microsoft.com/office/officeart/2005/8/layout/vList5"/>
    <dgm:cxn modelId="{993737E9-C440-4FC8-B359-B7C2E2820DEB}" srcId="{BD3A1ACC-2185-40F3-AC49-E663BE15795E}" destId="{97B85813-2A68-4344-92D7-441E7375BD28}" srcOrd="4" destOrd="0" parTransId="{DB62E166-E0F7-4607-87BA-D0AC6EF929CF}" sibTransId="{2010B9CA-698F-4166-9B45-CCDBBC38015E}"/>
    <dgm:cxn modelId="{E951D3EA-E630-4DDE-9B64-5C95DF04092C}" srcId="{C8DBFCAA-1F27-402E-9D05-ACF99D9F7C87}" destId="{20678CC9-4713-459C-BCEC-2E198069D589}" srcOrd="1" destOrd="0" parTransId="{C185665D-70C0-497F-92A7-43D22BD1825F}" sibTransId="{B89169E0-ED4D-4F5F-9ABC-902726808DF0}"/>
    <dgm:cxn modelId="{3CA507F1-1B72-492E-86AA-948DAEEE665A}" type="presOf" srcId="{AAF00E40-A2CA-42D8-BBC0-315CE9D91E6B}" destId="{9831D08E-330D-45D8-881E-50F650B16A16}" srcOrd="0" destOrd="3" presId="urn:microsoft.com/office/officeart/2005/8/layout/vList5"/>
    <dgm:cxn modelId="{34A692F4-0847-4854-90BB-7AD8B7BC1B4D}" srcId="{C49ACE2B-1C1F-47D6-879D-1333DBF177B4}" destId="{BD3A1ACC-2185-40F3-AC49-E663BE15795E}" srcOrd="2" destOrd="0" parTransId="{4B748BB2-9DF8-4222-B1F9-2F65C1E24494}" sibTransId="{9AE9DCCC-B86E-4318-A977-FABD9A5C4539}"/>
    <dgm:cxn modelId="{A1B6DA89-2FB7-4F45-8B85-5113703BF9B0}" type="presParOf" srcId="{99C846C5-D489-4D26-A6F1-C0831BFB2FD6}" destId="{B2C29AE3-0372-49D7-828D-F78583E72F15}" srcOrd="0" destOrd="0" presId="urn:microsoft.com/office/officeart/2005/8/layout/vList5"/>
    <dgm:cxn modelId="{A3C3E632-0D5A-4DD0-95A1-45F52835BCF5}" type="presParOf" srcId="{B2C29AE3-0372-49D7-828D-F78583E72F15}" destId="{DE5CA60A-0428-4DEC-9B9B-25099D614DD0}" srcOrd="0" destOrd="0" presId="urn:microsoft.com/office/officeart/2005/8/layout/vList5"/>
    <dgm:cxn modelId="{7E0C07FF-8401-414E-BB88-A69BFEB7B77B}" type="presParOf" srcId="{B2C29AE3-0372-49D7-828D-F78583E72F15}" destId="{21931E17-B8C7-4D15-AC12-A76461AF5A2F}" srcOrd="1" destOrd="0" presId="urn:microsoft.com/office/officeart/2005/8/layout/vList5"/>
    <dgm:cxn modelId="{E7556C19-05FB-4591-9958-29CC2E083FE8}" type="presParOf" srcId="{99C846C5-D489-4D26-A6F1-C0831BFB2FD6}" destId="{F00F89EA-2907-4E69-9086-DEE69FC003CE}" srcOrd="1" destOrd="0" presId="urn:microsoft.com/office/officeart/2005/8/layout/vList5"/>
    <dgm:cxn modelId="{2B9949C4-9CC9-4083-89B2-0683B47D4257}" type="presParOf" srcId="{99C846C5-D489-4D26-A6F1-C0831BFB2FD6}" destId="{6E1169ED-74E9-4303-B43F-4C296C734300}" srcOrd="2" destOrd="0" presId="urn:microsoft.com/office/officeart/2005/8/layout/vList5"/>
    <dgm:cxn modelId="{3B343CE2-0EAB-4755-A4E8-8778C103B3DD}" type="presParOf" srcId="{6E1169ED-74E9-4303-B43F-4C296C734300}" destId="{1F237DA5-C708-449A-8D4B-61A61FC8F6F8}" srcOrd="0" destOrd="0" presId="urn:microsoft.com/office/officeart/2005/8/layout/vList5"/>
    <dgm:cxn modelId="{55B66ED4-06B4-4EA6-A8CB-8DEC9A42DAA2}" type="presParOf" srcId="{6E1169ED-74E9-4303-B43F-4C296C734300}" destId="{9831D08E-330D-45D8-881E-50F650B16A16}" srcOrd="1" destOrd="0" presId="urn:microsoft.com/office/officeart/2005/8/layout/vList5"/>
    <dgm:cxn modelId="{DB7CF842-9E9F-4670-BD03-583C6C304D66}" type="presParOf" srcId="{99C846C5-D489-4D26-A6F1-C0831BFB2FD6}" destId="{7472235C-F6DE-4047-B734-1BE5B5A5F32C}" srcOrd="3" destOrd="0" presId="urn:microsoft.com/office/officeart/2005/8/layout/vList5"/>
    <dgm:cxn modelId="{745E67A2-4F5F-4CB2-A6FC-ADCEA0C7A5CD}" type="presParOf" srcId="{99C846C5-D489-4D26-A6F1-C0831BFB2FD6}" destId="{0273096B-74B6-49D2-BEB3-25F2DF350B84}" srcOrd="4" destOrd="0" presId="urn:microsoft.com/office/officeart/2005/8/layout/vList5"/>
    <dgm:cxn modelId="{7FB12134-E389-4A70-BAEF-4E4AF538A06E}" type="presParOf" srcId="{0273096B-74B6-49D2-BEB3-25F2DF350B84}" destId="{4095975B-C5C3-4A9F-85DB-2CE0447DB799}" srcOrd="0" destOrd="0" presId="urn:microsoft.com/office/officeart/2005/8/layout/vList5"/>
    <dgm:cxn modelId="{DE082EEF-7C11-40A1-9FEF-8C2A691BCC2B}" type="presParOf" srcId="{0273096B-74B6-49D2-BEB3-25F2DF350B84}" destId="{36E1CAB9-F168-4183-ABB3-230FBAA80CE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CD86A2-C9A7-44FC-9BF3-C854B6499156}" type="doc">
      <dgm:prSet loTypeId="urn:microsoft.com/office/officeart/2005/8/layout/process2" loCatId="process" qsTypeId="urn:microsoft.com/office/officeart/2005/8/quickstyle/simple1" qsCatId="simple" csTypeId="urn:microsoft.com/office/officeart/2005/8/colors/accent1_2" csCatId="accent1" phldr="1"/>
      <dgm:spPr/>
    </dgm:pt>
    <dgm:pt modelId="{3678964B-A5A9-4CA6-A3FF-9BF1772BE7F5}">
      <dgm:prSet phldrT="[Text]" custT="1"/>
      <dgm:spPr>
        <a:solidFill>
          <a:srgbClr val="6E989A"/>
        </a:solidFill>
      </dgm:spPr>
      <dgm:t>
        <a:bodyPr/>
        <a:lstStyle/>
        <a:p>
          <a:pPr algn="l"/>
          <a:r>
            <a:rPr lang="en-US" sz="1800" dirty="0"/>
            <a:t>1. </a:t>
          </a:r>
          <a:r>
            <a:rPr lang="en-US" sz="2000" dirty="0"/>
            <a:t>Pre-application Meeting</a:t>
          </a:r>
          <a:endParaRPr lang="en-US" sz="1200" dirty="0"/>
        </a:p>
      </dgm:t>
    </dgm:pt>
    <dgm:pt modelId="{73A8CC8C-34D7-4B4A-897C-31D2D17682D3}" type="parTrans" cxnId="{37C6DAD9-23B6-4F5F-930A-0A3EE18085CA}">
      <dgm:prSet/>
      <dgm:spPr/>
      <dgm:t>
        <a:bodyPr/>
        <a:lstStyle/>
        <a:p>
          <a:endParaRPr lang="en-US"/>
        </a:p>
      </dgm:t>
    </dgm:pt>
    <dgm:pt modelId="{53380FF0-2445-4867-866B-77B490634448}" type="sibTrans" cxnId="{37C6DAD9-23B6-4F5F-930A-0A3EE18085CA}">
      <dgm:prSet/>
      <dgm:spPr>
        <a:solidFill>
          <a:srgbClr val="6E989A"/>
        </a:solidFill>
      </dgm:spPr>
      <dgm:t>
        <a:bodyPr/>
        <a:lstStyle/>
        <a:p>
          <a:endParaRPr lang="en-US"/>
        </a:p>
      </dgm:t>
    </dgm:pt>
    <dgm:pt modelId="{09B512E6-2F8B-4EA0-8FE3-2AA2DFBB6933}">
      <dgm:prSet phldrT="[Text]" custT="1"/>
      <dgm:spPr>
        <a:solidFill>
          <a:srgbClr val="6E989A"/>
        </a:solidFill>
      </dgm:spPr>
      <dgm:t>
        <a:bodyPr/>
        <a:lstStyle/>
        <a:p>
          <a:pPr algn="l"/>
          <a:r>
            <a:rPr lang="en-US" sz="1800" dirty="0"/>
            <a:t>2. </a:t>
          </a:r>
          <a:r>
            <a:rPr lang="en-US" sz="2000" dirty="0"/>
            <a:t>Application</a:t>
          </a:r>
          <a:endParaRPr lang="en-US" sz="1100" dirty="0"/>
        </a:p>
      </dgm:t>
    </dgm:pt>
    <dgm:pt modelId="{6A2AF119-28CC-4F2A-A3AB-2E1A8F2A2929}" type="parTrans" cxnId="{2C7835D0-060D-497D-87A1-9B2FA059B6DF}">
      <dgm:prSet/>
      <dgm:spPr/>
      <dgm:t>
        <a:bodyPr/>
        <a:lstStyle/>
        <a:p>
          <a:endParaRPr lang="en-US"/>
        </a:p>
      </dgm:t>
    </dgm:pt>
    <dgm:pt modelId="{E4CAB490-41C7-476E-9B1B-3C3C0999BA6F}" type="sibTrans" cxnId="{2C7835D0-060D-497D-87A1-9B2FA059B6DF}">
      <dgm:prSet/>
      <dgm:spPr>
        <a:solidFill>
          <a:srgbClr val="6E989A"/>
        </a:solidFill>
      </dgm:spPr>
      <dgm:t>
        <a:bodyPr/>
        <a:lstStyle/>
        <a:p>
          <a:endParaRPr lang="en-US"/>
        </a:p>
      </dgm:t>
    </dgm:pt>
    <dgm:pt modelId="{484761A3-B2A6-4FCA-AAEF-35F3FFA319E1}">
      <dgm:prSet phldrT="[Text]" custT="1"/>
      <dgm:spPr>
        <a:solidFill>
          <a:srgbClr val="6E989A"/>
        </a:solidFill>
      </dgm:spPr>
      <dgm:t>
        <a:bodyPr/>
        <a:lstStyle/>
        <a:p>
          <a:pPr algn="l"/>
          <a:r>
            <a:rPr lang="en-US" sz="2000" dirty="0"/>
            <a:t>3. Element &amp; Sufficiency</a:t>
          </a:r>
        </a:p>
      </dgm:t>
    </dgm:pt>
    <dgm:pt modelId="{8C481D7F-38D9-4E9D-9387-6F646FB521D7}" type="parTrans" cxnId="{2B6100E2-B662-40C7-928F-BAA193EEB154}">
      <dgm:prSet/>
      <dgm:spPr/>
      <dgm:t>
        <a:bodyPr/>
        <a:lstStyle/>
        <a:p>
          <a:endParaRPr lang="en-US"/>
        </a:p>
      </dgm:t>
    </dgm:pt>
    <dgm:pt modelId="{5BD4BF2A-6AED-4BF8-9926-5F1A5B54C0BB}" type="sibTrans" cxnId="{2B6100E2-B662-40C7-928F-BAA193EEB154}">
      <dgm:prSet/>
      <dgm:spPr>
        <a:solidFill>
          <a:srgbClr val="6E989A"/>
        </a:solidFill>
      </dgm:spPr>
      <dgm:t>
        <a:bodyPr/>
        <a:lstStyle/>
        <a:p>
          <a:endParaRPr lang="en-US"/>
        </a:p>
      </dgm:t>
    </dgm:pt>
    <dgm:pt modelId="{8CDC8D5C-27C9-4535-8E4E-F3EC9A2043BE}">
      <dgm:prSet custT="1"/>
      <dgm:spPr>
        <a:solidFill>
          <a:srgbClr val="6E989A"/>
        </a:solidFill>
      </dgm:spPr>
      <dgm:t>
        <a:bodyPr/>
        <a:lstStyle/>
        <a:p>
          <a:pPr algn="l"/>
          <a:r>
            <a:rPr lang="en-US" sz="2000" dirty="0"/>
            <a:t>4. Site Inspection</a:t>
          </a:r>
        </a:p>
      </dgm:t>
    </dgm:pt>
    <dgm:pt modelId="{04E41DB2-6076-48EB-A7E9-82B300249828}" type="parTrans" cxnId="{F9E6615E-3342-4024-AA05-F29CEF39E388}">
      <dgm:prSet/>
      <dgm:spPr/>
      <dgm:t>
        <a:bodyPr/>
        <a:lstStyle/>
        <a:p>
          <a:endParaRPr lang="en-US"/>
        </a:p>
      </dgm:t>
    </dgm:pt>
    <dgm:pt modelId="{B8BCC22A-B91A-4771-97FD-F94856DF2340}" type="sibTrans" cxnId="{F9E6615E-3342-4024-AA05-F29CEF39E388}">
      <dgm:prSet/>
      <dgm:spPr>
        <a:solidFill>
          <a:srgbClr val="6E989A"/>
        </a:solidFill>
      </dgm:spPr>
      <dgm:t>
        <a:bodyPr/>
        <a:lstStyle/>
        <a:p>
          <a:endParaRPr lang="en-US"/>
        </a:p>
      </dgm:t>
    </dgm:pt>
    <dgm:pt modelId="{A7C6FCF0-225A-4A8F-AD21-D4C67D8C2898}">
      <dgm:prSet custT="1"/>
      <dgm:spPr>
        <a:solidFill>
          <a:srgbClr val="6E989A"/>
        </a:solidFill>
      </dgm:spPr>
      <dgm:t>
        <a:bodyPr/>
        <a:lstStyle/>
        <a:p>
          <a:pPr algn="l"/>
          <a:r>
            <a:rPr lang="en-US" sz="2000" dirty="0"/>
            <a:t>5.</a:t>
          </a:r>
          <a:r>
            <a:rPr lang="en-US" sz="1800" dirty="0"/>
            <a:t> </a:t>
          </a:r>
          <a:r>
            <a:rPr lang="en-US" sz="2000" dirty="0"/>
            <a:t>Agency-Utility Review</a:t>
          </a:r>
          <a:endParaRPr lang="en-US" sz="1800" dirty="0"/>
        </a:p>
      </dgm:t>
    </dgm:pt>
    <dgm:pt modelId="{A75456D3-9781-42CE-A51A-C0C931B19B50}" type="parTrans" cxnId="{D2020055-7217-40B4-88C5-321F5725580D}">
      <dgm:prSet/>
      <dgm:spPr/>
      <dgm:t>
        <a:bodyPr/>
        <a:lstStyle/>
        <a:p>
          <a:endParaRPr lang="en-US"/>
        </a:p>
      </dgm:t>
    </dgm:pt>
    <dgm:pt modelId="{327F3ED2-ED71-4F56-9100-CFDFA8185E5B}" type="sibTrans" cxnId="{D2020055-7217-40B4-88C5-321F5725580D}">
      <dgm:prSet/>
      <dgm:spPr>
        <a:solidFill>
          <a:srgbClr val="6E989A"/>
        </a:solidFill>
      </dgm:spPr>
      <dgm:t>
        <a:bodyPr/>
        <a:lstStyle/>
        <a:p>
          <a:endParaRPr lang="en-US"/>
        </a:p>
      </dgm:t>
    </dgm:pt>
    <dgm:pt modelId="{4F22EF04-4CB3-40C3-9869-8760DD11912B}">
      <dgm:prSet custT="1"/>
      <dgm:spPr>
        <a:solidFill>
          <a:srgbClr val="6E989A"/>
        </a:solidFill>
      </dgm:spPr>
      <dgm:t>
        <a:bodyPr/>
        <a:lstStyle/>
        <a:p>
          <a:pPr algn="l"/>
          <a:r>
            <a:rPr lang="en-US" sz="2000" dirty="0"/>
            <a:t>6. Staff Report</a:t>
          </a:r>
        </a:p>
      </dgm:t>
    </dgm:pt>
    <dgm:pt modelId="{280EF2B2-8B5B-439D-8D60-94CF10D58176}" type="parTrans" cxnId="{0840FD41-9BCD-4768-AC7B-075174A8CF11}">
      <dgm:prSet/>
      <dgm:spPr/>
      <dgm:t>
        <a:bodyPr/>
        <a:lstStyle/>
        <a:p>
          <a:endParaRPr lang="en-US"/>
        </a:p>
      </dgm:t>
    </dgm:pt>
    <dgm:pt modelId="{5F6BB411-C1E5-4C8B-9625-9A3721414DED}" type="sibTrans" cxnId="{0840FD41-9BCD-4768-AC7B-075174A8CF11}">
      <dgm:prSet/>
      <dgm:spPr>
        <a:solidFill>
          <a:srgbClr val="6E989A"/>
        </a:solidFill>
      </dgm:spPr>
      <dgm:t>
        <a:bodyPr/>
        <a:lstStyle/>
        <a:p>
          <a:endParaRPr lang="en-US"/>
        </a:p>
      </dgm:t>
    </dgm:pt>
    <dgm:pt modelId="{ABBCE7C6-11E2-449B-8E50-04642138B868}">
      <dgm:prSet custT="1"/>
      <dgm:spPr>
        <a:solidFill>
          <a:srgbClr val="BA9107"/>
        </a:solidFill>
      </dgm:spPr>
      <dgm:t>
        <a:bodyPr/>
        <a:lstStyle/>
        <a:p>
          <a:pPr algn="l"/>
          <a:r>
            <a:rPr lang="en-US" sz="2000" dirty="0"/>
            <a:t>7. Public Comment</a:t>
          </a:r>
          <a:r>
            <a:rPr lang="en-US" sz="2800" dirty="0"/>
            <a:t>*</a:t>
          </a:r>
          <a:endParaRPr lang="en-US" sz="2000" dirty="0"/>
        </a:p>
      </dgm:t>
    </dgm:pt>
    <dgm:pt modelId="{CCCC9907-D3A6-4685-81BB-CBB47264614A}" type="parTrans" cxnId="{CCD41FCB-1E73-4766-B54A-9F57516C1FBA}">
      <dgm:prSet/>
      <dgm:spPr/>
      <dgm:t>
        <a:bodyPr/>
        <a:lstStyle/>
        <a:p>
          <a:endParaRPr lang="en-US"/>
        </a:p>
      </dgm:t>
    </dgm:pt>
    <dgm:pt modelId="{2AEB2127-436D-4C3F-A5BD-A5D53310DF10}" type="sibTrans" cxnId="{CCD41FCB-1E73-4766-B54A-9F57516C1FBA}">
      <dgm:prSet/>
      <dgm:spPr>
        <a:solidFill>
          <a:srgbClr val="6E989A"/>
        </a:solidFill>
      </dgm:spPr>
      <dgm:t>
        <a:bodyPr/>
        <a:lstStyle/>
        <a:p>
          <a:endParaRPr lang="en-US"/>
        </a:p>
      </dgm:t>
    </dgm:pt>
    <dgm:pt modelId="{C988D3A9-0139-4086-A7C7-9C7D4E8B42A5}">
      <dgm:prSet custT="1"/>
      <dgm:spPr>
        <a:solidFill>
          <a:srgbClr val="BA9107"/>
        </a:solidFill>
      </dgm:spPr>
      <dgm:t>
        <a:bodyPr/>
        <a:lstStyle/>
        <a:p>
          <a:pPr algn="l"/>
          <a:r>
            <a:rPr lang="en-US" sz="2000" dirty="0"/>
            <a:t>8. Board Recommendation</a:t>
          </a:r>
          <a:r>
            <a:rPr lang="en-US" sz="3200" dirty="0"/>
            <a:t>*</a:t>
          </a:r>
        </a:p>
      </dgm:t>
    </dgm:pt>
    <dgm:pt modelId="{AC446407-16FB-4E56-A602-841EE596AC55}" type="parTrans" cxnId="{DFA230B9-CC93-42A3-A314-9E456648E776}">
      <dgm:prSet/>
      <dgm:spPr/>
      <dgm:t>
        <a:bodyPr/>
        <a:lstStyle/>
        <a:p>
          <a:endParaRPr lang="en-US"/>
        </a:p>
      </dgm:t>
    </dgm:pt>
    <dgm:pt modelId="{726FCB80-3600-4CCC-ACD3-FBAE8E9B757B}" type="sibTrans" cxnId="{DFA230B9-CC93-42A3-A314-9E456648E776}">
      <dgm:prSet/>
      <dgm:spPr>
        <a:solidFill>
          <a:srgbClr val="6E989A"/>
        </a:solidFill>
      </dgm:spPr>
      <dgm:t>
        <a:bodyPr/>
        <a:lstStyle/>
        <a:p>
          <a:endParaRPr lang="en-US"/>
        </a:p>
      </dgm:t>
    </dgm:pt>
    <dgm:pt modelId="{686EE324-3E21-486C-B4CD-099135961943}">
      <dgm:prSet custT="1"/>
      <dgm:spPr>
        <a:solidFill>
          <a:srgbClr val="6E989A"/>
        </a:solidFill>
      </dgm:spPr>
      <dgm:t>
        <a:bodyPr/>
        <a:lstStyle/>
        <a:p>
          <a:pPr algn="l"/>
          <a:r>
            <a:rPr lang="en-US" sz="2000" dirty="0"/>
            <a:t>9. Governing Body Action</a:t>
          </a:r>
        </a:p>
      </dgm:t>
    </dgm:pt>
    <dgm:pt modelId="{50BB0C34-8CFE-46BC-ADD1-E475CE945FA7}" type="parTrans" cxnId="{F1E1A268-1908-4808-892E-DA145F995BEE}">
      <dgm:prSet/>
      <dgm:spPr/>
      <dgm:t>
        <a:bodyPr/>
        <a:lstStyle/>
        <a:p>
          <a:endParaRPr lang="en-US"/>
        </a:p>
      </dgm:t>
    </dgm:pt>
    <dgm:pt modelId="{20EF3EDB-0F84-47F9-AD2D-D9D798489B13}" type="sibTrans" cxnId="{F1E1A268-1908-4808-892E-DA145F995BEE}">
      <dgm:prSet/>
      <dgm:spPr>
        <a:solidFill>
          <a:srgbClr val="6E989A"/>
        </a:solidFill>
      </dgm:spPr>
      <dgm:t>
        <a:bodyPr/>
        <a:lstStyle/>
        <a:p>
          <a:endParaRPr lang="en-US"/>
        </a:p>
      </dgm:t>
    </dgm:pt>
    <dgm:pt modelId="{0CF7EF5D-E4B1-4B0A-A80E-1B8AF9D13ED2}">
      <dgm:prSet custT="1"/>
      <dgm:spPr>
        <a:solidFill>
          <a:srgbClr val="6E989A"/>
        </a:solidFill>
      </dgm:spPr>
      <dgm:t>
        <a:bodyPr/>
        <a:lstStyle/>
        <a:p>
          <a:pPr algn="l"/>
          <a:r>
            <a:rPr lang="en-US" sz="2000" dirty="0"/>
            <a:t>10. Final Plat</a:t>
          </a:r>
        </a:p>
      </dgm:t>
    </dgm:pt>
    <dgm:pt modelId="{377AA4FE-FFA7-42D4-B9AA-5640BF263F20}" type="parTrans" cxnId="{BB38E54F-61CC-4BF5-8F6E-CCD41447D421}">
      <dgm:prSet/>
      <dgm:spPr/>
      <dgm:t>
        <a:bodyPr/>
        <a:lstStyle/>
        <a:p>
          <a:endParaRPr lang="en-US"/>
        </a:p>
      </dgm:t>
    </dgm:pt>
    <dgm:pt modelId="{D10DE7E3-7CD0-44B0-9869-8A4BEF1D6302}" type="sibTrans" cxnId="{BB38E54F-61CC-4BF5-8F6E-CCD41447D421}">
      <dgm:prSet/>
      <dgm:spPr/>
      <dgm:t>
        <a:bodyPr/>
        <a:lstStyle/>
        <a:p>
          <a:endParaRPr lang="en-US"/>
        </a:p>
      </dgm:t>
    </dgm:pt>
    <dgm:pt modelId="{38CEB784-7946-4B39-97C1-485774FDFD74}" type="pres">
      <dgm:prSet presAssocID="{53CD86A2-C9A7-44FC-9BF3-C854B6499156}" presName="linearFlow" presStyleCnt="0">
        <dgm:presLayoutVars>
          <dgm:resizeHandles val="exact"/>
        </dgm:presLayoutVars>
      </dgm:prSet>
      <dgm:spPr/>
    </dgm:pt>
    <dgm:pt modelId="{B74333A9-1C9B-4621-8071-5A45301726B1}" type="pres">
      <dgm:prSet presAssocID="{3678964B-A5A9-4CA6-A3FF-9BF1772BE7F5}" presName="node" presStyleLbl="node1" presStyleIdx="0" presStyleCnt="10" custScaleX="391097">
        <dgm:presLayoutVars>
          <dgm:bulletEnabled val="1"/>
        </dgm:presLayoutVars>
      </dgm:prSet>
      <dgm:spPr/>
    </dgm:pt>
    <dgm:pt modelId="{40C65B66-30B8-4E7D-BBCF-31D04A3FA6E3}" type="pres">
      <dgm:prSet presAssocID="{53380FF0-2445-4867-866B-77B490634448}" presName="sibTrans" presStyleLbl="sibTrans2D1" presStyleIdx="0" presStyleCnt="9"/>
      <dgm:spPr/>
    </dgm:pt>
    <dgm:pt modelId="{710B116B-5ED1-4B26-A1CD-8208F08D62A7}" type="pres">
      <dgm:prSet presAssocID="{53380FF0-2445-4867-866B-77B490634448}" presName="connectorText" presStyleLbl="sibTrans2D1" presStyleIdx="0" presStyleCnt="9"/>
      <dgm:spPr/>
    </dgm:pt>
    <dgm:pt modelId="{AE82CE47-3F5D-4E83-BF30-BABADE95E059}" type="pres">
      <dgm:prSet presAssocID="{09B512E6-2F8B-4EA0-8FE3-2AA2DFBB6933}" presName="node" presStyleLbl="node1" presStyleIdx="1" presStyleCnt="10" custScaleX="394202">
        <dgm:presLayoutVars>
          <dgm:bulletEnabled val="1"/>
        </dgm:presLayoutVars>
      </dgm:prSet>
      <dgm:spPr/>
    </dgm:pt>
    <dgm:pt modelId="{94FD8FEA-5427-4F54-BE61-D4312877EC65}" type="pres">
      <dgm:prSet presAssocID="{E4CAB490-41C7-476E-9B1B-3C3C0999BA6F}" presName="sibTrans" presStyleLbl="sibTrans2D1" presStyleIdx="1" presStyleCnt="9"/>
      <dgm:spPr/>
    </dgm:pt>
    <dgm:pt modelId="{44744E2A-6183-4580-B387-78DB192B5E5B}" type="pres">
      <dgm:prSet presAssocID="{E4CAB490-41C7-476E-9B1B-3C3C0999BA6F}" presName="connectorText" presStyleLbl="sibTrans2D1" presStyleIdx="1" presStyleCnt="9"/>
      <dgm:spPr/>
    </dgm:pt>
    <dgm:pt modelId="{BFF98817-BA13-40EA-B060-74C822A13BC7}" type="pres">
      <dgm:prSet presAssocID="{484761A3-B2A6-4FCA-AAEF-35F3FFA319E1}" presName="node" presStyleLbl="node1" presStyleIdx="2" presStyleCnt="10" custScaleX="401782">
        <dgm:presLayoutVars>
          <dgm:bulletEnabled val="1"/>
        </dgm:presLayoutVars>
      </dgm:prSet>
      <dgm:spPr/>
    </dgm:pt>
    <dgm:pt modelId="{1821F35A-BB4F-4F03-A6E3-9D040F415258}" type="pres">
      <dgm:prSet presAssocID="{5BD4BF2A-6AED-4BF8-9926-5F1A5B54C0BB}" presName="sibTrans" presStyleLbl="sibTrans2D1" presStyleIdx="2" presStyleCnt="9"/>
      <dgm:spPr/>
    </dgm:pt>
    <dgm:pt modelId="{FE48977F-3464-44D2-82D4-65620A447292}" type="pres">
      <dgm:prSet presAssocID="{5BD4BF2A-6AED-4BF8-9926-5F1A5B54C0BB}" presName="connectorText" presStyleLbl="sibTrans2D1" presStyleIdx="2" presStyleCnt="9"/>
      <dgm:spPr/>
    </dgm:pt>
    <dgm:pt modelId="{8DFEEE0C-8966-40CA-B3A3-A798A5EFCC82}" type="pres">
      <dgm:prSet presAssocID="{8CDC8D5C-27C9-4535-8E4E-F3EC9A2043BE}" presName="node" presStyleLbl="node1" presStyleIdx="3" presStyleCnt="10" custScaleX="401782">
        <dgm:presLayoutVars>
          <dgm:bulletEnabled val="1"/>
        </dgm:presLayoutVars>
      </dgm:prSet>
      <dgm:spPr/>
    </dgm:pt>
    <dgm:pt modelId="{256C462E-98C1-4975-A3A2-CFD2D467CD4B}" type="pres">
      <dgm:prSet presAssocID="{B8BCC22A-B91A-4771-97FD-F94856DF2340}" presName="sibTrans" presStyleLbl="sibTrans2D1" presStyleIdx="3" presStyleCnt="9"/>
      <dgm:spPr/>
    </dgm:pt>
    <dgm:pt modelId="{50857414-219F-4692-B365-C7F66C77F361}" type="pres">
      <dgm:prSet presAssocID="{B8BCC22A-B91A-4771-97FD-F94856DF2340}" presName="connectorText" presStyleLbl="sibTrans2D1" presStyleIdx="3" presStyleCnt="9"/>
      <dgm:spPr/>
    </dgm:pt>
    <dgm:pt modelId="{D7AD8A2F-06B1-4D0D-98EA-344FC413E7F7}" type="pres">
      <dgm:prSet presAssocID="{A7C6FCF0-225A-4A8F-AD21-D4C67D8C2898}" presName="node" presStyleLbl="node1" presStyleIdx="4" presStyleCnt="10" custScaleX="394202" custLinFactNeighborX="-1624" custLinFactNeighborY="-6246">
        <dgm:presLayoutVars>
          <dgm:bulletEnabled val="1"/>
        </dgm:presLayoutVars>
      </dgm:prSet>
      <dgm:spPr/>
    </dgm:pt>
    <dgm:pt modelId="{A4E4A6E6-3BB2-4D1B-9AFE-C51A27FA4422}" type="pres">
      <dgm:prSet presAssocID="{327F3ED2-ED71-4F56-9100-CFDFA8185E5B}" presName="sibTrans" presStyleLbl="sibTrans2D1" presStyleIdx="4" presStyleCnt="9"/>
      <dgm:spPr/>
    </dgm:pt>
    <dgm:pt modelId="{1C6B7F7C-5781-480E-92BE-651958C5203B}" type="pres">
      <dgm:prSet presAssocID="{327F3ED2-ED71-4F56-9100-CFDFA8185E5B}" presName="connectorText" presStyleLbl="sibTrans2D1" presStyleIdx="4" presStyleCnt="9"/>
      <dgm:spPr/>
    </dgm:pt>
    <dgm:pt modelId="{A12B2945-3DC7-4D74-ACE3-AC22A5C9D53C}" type="pres">
      <dgm:prSet presAssocID="{4F22EF04-4CB3-40C3-9869-8760DD11912B}" presName="node" presStyleLbl="node1" presStyleIdx="5" presStyleCnt="10" custScaleX="394202">
        <dgm:presLayoutVars>
          <dgm:bulletEnabled val="1"/>
        </dgm:presLayoutVars>
      </dgm:prSet>
      <dgm:spPr/>
    </dgm:pt>
    <dgm:pt modelId="{6E893BF6-6761-4E06-A30E-0E454110F63C}" type="pres">
      <dgm:prSet presAssocID="{5F6BB411-C1E5-4C8B-9625-9A3721414DED}" presName="sibTrans" presStyleLbl="sibTrans2D1" presStyleIdx="5" presStyleCnt="9"/>
      <dgm:spPr/>
    </dgm:pt>
    <dgm:pt modelId="{EDD9F956-57D0-4067-B5BF-C7680F1AF0BF}" type="pres">
      <dgm:prSet presAssocID="{5F6BB411-C1E5-4C8B-9625-9A3721414DED}" presName="connectorText" presStyleLbl="sibTrans2D1" presStyleIdx="5" presStyleCnt="9"/>
      <dgm:spPr/>
    </dgm:pt>
    <dgm:pt modelId="{621CF99E-E225-4AA5-8291-D79A69289611}" type="pres">
      <dgm:prSet presAssocID="{ABBCE7C6-11E2-449B-8E50-04642138B868}" presName="node" presStyleLbl="node1" presStyleIdx="6" presStyleCnt="10" custScaleX="394202">
        <dgm:presLayoutVars>
          <dgm:bulletEnabled val="1"/>
        </dgm:presLayoutVars>
      </dgm:prSet>
      <dgm:spPr/>
    </dgm:pt>
    <dgm:pt modelId="{ACBB2CC8-EC35-49D2-9411-378DE491D869}" type="pres">
      <dgm:prSet presAssocID="{2AEB2127-436D-4C3F-A5BD-A5D53310DF10}" presName="sibTrans" presStyleLbl="sibTrans2D1" presStyleIdx="6" presStyleCnt="9"/>
      <dgm:spPr/>
    </dgm:pt>
    <dgm:pt modelId="{A3E2DC2B-3749-41D5-9AD0-21CC70CA7174}" type="pres">
      <dgm:prSet presAssocID="{2AEB2127-436D-4C3F-A5BD-A5D53310DF10}" presName="connectorText" presStyleLbl="sibTrans2D1" presStyleIdx="6" presStyleCnt="9"/>
      <dgm:spPr/>
    </dgm:pt>
    <dgm:pt modelId="{99A1B9DD-73AF-4978-97E2-9A538C5BFC7D}" type="pres">
      <dgm:prSet presAssocID="{C988D3A9-0139-4086-A7C7-9C7D4E8B42A5}" presName="node" presStyleLbl="node1" presStyleIdx="7" presStyleCnt="10" custScaleX="394202">
        <dgm:presLayoutVars>
          <dgm:bulletEnabled val="1"/>
        </dgm:presLayoutVars>
      </dgm:prSet>
      <dgm:spPr/>
    </dgm:pt>
    <dgm:pt modelId="{54030527-DFC1-45CA-94D5-AD6386C9237D}" type="pres">
      <dgm:prSet presAssocID="{726FCB80-3600-4CCC-ACD3-FBAE8E9B757B}" presName="sibTrans" presStyleLbl="sibTrans2D1" presStyleIdx="7" presStyleCnt="9"/>
      <dgm:spPr/>
    </dgm:pt>
    <dgm:pt modelId="{DA9A11A7-7779-47EA-9EDE-60513A5438A0}" type="pres">
      <dgm:prSet presAssocID="{726FCB80-3600-4CCC-ACD3-FBAE8E9B757B}" presName="connectorText" presStyleLbl="sibTrans2D1" presStyleIdx="7" presStyleCnt="9"/>
      <dgm:spPr/>
    </dgm:pt>
    <dgm:pt modelId="{B53218F3-28C0-4EBB-AB5E-C14D329A6587}" type="pres">
      <dgm:prSet presAssocID="{686EE324-3E21-486C-B4CD-099135961943}" presName="node" presStyleLbl="node1" presStyleIdx="8" presStyleCnt="10" custScaleX="394202">
        <dgm:presLayoutVars>
          <dgm:bulletEnabled val="1"/>
        </dgm:presLayoutVars>
      </dgm:prSet>
      <dgm:spPr/>
    </dgm:pt>
    <dgm:pt modelId="{F4C57AB5-491D-4EAA-ACF0-E983D5D941FC}" type="pres">
      <dgm:prSet presAssocID="{20EF3EDB-0F84-47F9-AD2D-D9D798489B13}" presName="sibTrans" presStyleLbl="sibTrans2D1" presStyleIdx="8" presStyleCnt="9"/>
      <dgm:spPr/>
    </dgm:pt>
    <dgm:pt modelId="{C6C0B8B5-FE09-4B34-80DE-DEA439B4CC70}" type="pres">
      <dgm:prSet presAssocID="{20EF3EDB-0F84-47F9-AD2D-D9D798489B13}" presName="connectorText" presStyleLbl="sibTrans2D1" presStyleIdx="8" presStyleCnt="9"/>
      <dgm:spPr/>
    </dgm:pt>
    <dgm:pt modelId="{FCDCB4CC-B168-451B-AF97-0CCBA85D87D5}" type="pres">
      <dgm:prSet presAssocID="{0CF7EF5D-E4B1-4B0A-A80E-1B8AF9D13ED2}" presName="node" presStyleLbl="node1" presStyleIdx="9" presStyleCnt="10" custScaleX="394202">
        <dgm:presLayoutVars>
          <dgm:bulletEnabled val="1"/>
        </dgm:presLayoutVars>
      </dgm:prSet>
      <dgm:spPr/>
    </dgm:pt>
  </dgm:ptLst>
  <dgm:cxnLst>
    <dgm:cxn modelId="{2A845D04-5134-4983-A789-A4A05BAFAA20}" type="presOf" srcId="{0CF7EF5D-E4B1-4B0A-A80E-1B8AF9D13ED2}" destId="{FCDCB4CC-B168-451B-AF97-0CCBA85D87D5}" srcOrd="0" destOrd="0" presId="urn:microsoft.com/office/officeart/2005/8/layout/process2"/>
    <dgm:cxn modelId="{7B43C405-A091-44B0-A686-79C9B8853F65}" type="presOf" srcId="{327F3ED2-ED71-4F56-9100-CFDFA8185E5B}" destId="{A4E4A6E6-3BB2-4D1B-9AFE-C51A27FA4422}" srcOrd="0" destOrd="0" presId="urn:microsoft.com/office/officeart/2005/8/layout/process2"/>
    <dgm:cxn modelId="{E323100A-C21C-43AA-AE6E-68BC42BF2403}" type="presOf" srcId="{3678964B-A5A9-4CA6-A3FF-9BF1772BE7F5}" destId="{B74333A9-1C9B-4621-8071-5A45301726B1}" srcOrd="0" destOrd="0" presId="urn:microsoft.com/office/officeart/2005/8/layout/process2"/>
    <dgm:cxn modelId="{F6169310-1727-4660-93E7-2F771E18FCEE}" type="presOf" srcId="{2AEB2127-436D-4C3F-A5BD-A5D53310DF10}" destId="{ACBB2CC8-EC35-49D2-9411-378DE491D869}" srcOrd="0" destOrd="0" presId="urn:microsoft.com/office/officeart/2005/8/layout/process2"/>
    <dgm:cxn modelId="{C1CEC525-8AB1-459B-B36E-B5826741E545}" type="presOf" srcId="{A7C6FCF0-225A-4A8F-AD21-D4C67D8C2898}" destId="{D7AD8A2F-06B1-4D0D-98EA-344FC413E7F7}" srcOrd="0" destOrd="0" presId="urn:microsoft.com/office/officeart/2005/8/layout/process2"/>
    <dgm:cxn modelId="{07E96D26-3A8E-4AA9-BFA6-8727E412205F}" type="presOf" srcId="{327F3ED2-ED71-4F56-9100-CFDFA8185E5B}" destId="{1C6B7F7C-5781-480E-92BE-651958C5203B}" srcOrd="1" destOrd="0" presId="urn:microsoft.com/office/officeart/2005/8/layout/process2"/>
    <dgm:cxn modelId="{F57BDF28-F222-42FF-A7F6-DB8671C304D4}" type="presOf" srcId="{484761A3-B2A6-4FCA-AAEF-35F3FFA319E1}" destId="{BFF98817-BA13-40EA-B060-74C822A13BC7}" srcOrd="0" destOrd="0" presId="urn:microsoft.com/office/officeart/2005/8/layout/process2"/>
    <dgm:cxn modelId="{6624A52A-ECAE-4B54-B3A9-7EA3DD63734E}" type="presOf" srcId="{C988D3A9-0139-4086-A7C7-9C7D4E8B42A5}" destId="{99A1B9DD-73AF-4978-97E2-9A538C5BFC7D}" srcOrd="0" destOrd="0" presId="urn:microsoft.com/office/officeart/2005/8/layout/process2"/>
    <dgm:cxn modelId="{62340A2D-9AE6-4693-837F-2CE375599058}" type="presOf" srcId="{B8BCC22A-B91A-4771-97FD-F94856DF2340}" destId="{256C462E-98C1-4975-A3A2-CFD2D467CD4B}" srcOrd="0" destOrd="0" presId="urn:microsoft.com/office/officeart/2005/8/layout/process2"/>
    <dgm:cxn modelId="{3BAC0F31-AAF0-4F28-AD6E-78B4CB8146D2}" type="presOf" srcId="{4F22EF04-4CB3-40C3-9869-8760DD11912B}" destId="{A12B2945-3DC7-4D74-ACE3-AC22A5C9D53C}" srcOrd="0" destOrd="0" presId="urn:microsoft.com/office/officeart/2005/8/layout/process2"/>
    <dgm:cxn modelId="{DD5AF734-B6E6-43B9-BE4C-73A2AB8F352E}" type="presOf" srcId="{5BD4BF2A-6AED-4BF8-9926-5F1A5B54C0BB}" destId="{1821F35A-BB4F-4F03-A6E3-9D040F415258}" srcOrd="0" destOrd="0" presId="urn:microsoft.com/office/officeart/2005/8/layout/process2"/>
    <dgm:cxn modelId="{CBFC2C36-C34D-4FBD-BDE6-19C33F918ACA}" type="presOf" srcId="{5F6BB411-C1E5-4C8B-9625-9A3721414DED}" destId="{6E893BF6-6761-4E06-A30E-0E454110F63C}" srcOrd="0" destOrd="0" presId="urn:microsoft.com/office/officeart/2005/8/layout/process2"/>
    <dgm:cxn modelId="{F9E6615E-3342-4024-AA05-F29CEF39E388}" srcId="{53CD86A2-C9A7-44FC-9BF3-C854B6499156}" destId="{8CDC8D5C-27C9-4535-8E4E-F3EC9A2043BE}" srcOrd="3" destOrd="0" parTransId="{04E41DB2-6076-48EB-A7E9-82B300249828}" sibTransId="{B8BCC22A-B91A-4771-97FD-F94856DF2340}"/>
    <dgm:cxn modelId="{0AEFB75F-A178-4F7F-93E4-4594FE5CCE6C}" type="presOf" srcId="{726FCB80-3600-4CCC-ACD3-FBAE8E9B757B}" destId="{54030527-DFC1-45CA-94D5-AD6386C9237D}" srcOrd="0" destOrd="0" presId="urn:microsoft.com/office/officeart/2005/8/layout/process2"/>
    <dgm:cxn modelId="{0840FD41-9BCD-4768-AC7B-075174A8CF11}" srcId="{53CD86A2-C9A7-44FC-9BF3-C854B6499156}" destId="{4F22EF04-4CB3-40C3-9869-8760DD11912B}" srcOrd="5" destOrd="0" parTransId="{280EF2B2-8B5B-439D-8D60-94CF10D58176}" sibTransId="{5F6BB411-C1E5-4C8B-9625-9A3721414DED}"/>
    <dgm:cxn modelId="{F1E1A268-1908-4808-892E-DA145F995BEE}" srcId="{53CD86A2-C9A7-44FC-9BF3-C854B6499156}" destId="{686EE324-3E21-486C-B4CD-099135961943}" srcOrd="8" destOrd="0" parTransId="{50BB0C34-8CFE-46BC-ADD1-E475CE945FA7}" sibTransId="{20EF3EDB-0F84-47F9-AD2D-D9D798489B13}"/>
    <dgm:cxn modelId="{06217B4A-BDA2-46C1-AC2B-1604B3852498}" type="presOf" srcId="{53CD86A2-C9A7-44FC-9BF3-C854B6499156}" destId="{38CEB784-7946-4B39-97C1-485774FDFD74}" srcOrd="0" destOrd="0" presId="urn:microsoft.com/office/officeart/2005/8/layout/process2"/>
    <dgm:cxn modelId="{23ADD94E-45DD-475A-B1DA-7B1B5D522812}" type="presOf" srcId="{726FCB80-3600-4CCC-ACD3-FBAE8E9B757B}" destId="{DA9A11A7-7779-47EA-9EDE-60513A5438A0}" srcOrd="1" destOrd="0" presId="urn:microsoft.com/office/officeart/2005/8/layout/process2"/>
    <dgm:cxn modelId="{BB38E54F-61CC-4BF5-8F6E-CCD41447D421}" srcId="{53CD86A2-C9A7-44FC-9BF3-C854B6499156}" destId="{0CF7EF5D-E4B1-4B0A-A80E-1B8AF9D13ED2}" srcOrd="9" destOrd="0" parTransId="{377AA4FE-FFA7-42D4-B9AA-5640BF263F20}" sibTransId="{D10DE7E3-7CD0-44B0-9869-8A4BEF1D6302}"/>
    <dgm:cxn modelId="{71713B71-3F52-4D23-8EAD-314723F1514A}" type="presOf" srcId="{E4CAB490-41C7-476E-9B1B-3C3C0999BA6F}" destId="{44744E2A-6183-4580-B387-78DB192B5E5B}" srcOrd="1" destOrd="0" presId="urn:microsoft.com/office/officeart/2005/8/layout/process2"/>
    <dgm:cxn modelId="{EB67A451-70FE-4BF8-B059-E1C24A27C6C9}" type="presOf" srcId="{20EF3EDB-0F84-47F9-AD2D-D9D798489B13}" destId="{C6C0B8B5-FE09-4B34-80DE-DEA439B4CC70}" srcOrd="1" destOrd="0" presId="urn:microsoft.com/office/officeart/2005/8/layout/process2"/>
    <dgm:cxn modelId="{E6518274-B71D-42E0-94D9-73AD8889AF7C}" type="presOf" srcId="{8CDC8D5C-27C9-4535-8E4E-F3EC9A2043BE}" destId="{8DFEEE0C-8966-40CA-B3A3-A798A5EFCC82}" srcOrd="0" destOrd="0" presId="urn:microsoft.com/office/officeart/2005/8/layout/process2"/>
    <dgm:cxn modelId="{D2020055-7217-40B4-88C5-321F5725580D}" srcId="{53CD86A2-C9A7-44FC-9BF3-C854B6499156}" destId="{A7C6FCF0-225A-4A8F-AD21-D4C67D8C2898}" srcOrd="4" destOrd="0" parTransId="{A75456D3-9781-42CE-A51A-C0C931B19B50}" sibTransId="{327F3ED2-ED71-4F56-9100-CFDFA8185E5B}"/>
    <dgm:cxn modelId="{9FE1BF86-FD8F-4E00-B273-30476E62FDC8}" type="presOf" srcId="{20EF3EDB-0F84-47F9-AD2D-D9D798489B13}" destId="{F4C57AB5-491D-4EAA-ACF0-E983D5D941FC}" srcOrd="0" destOrd="0" presId="urn:microsoft.com/office/officeart/2005/8/layout/process2"/>
    <dgm:cxn modelId="{E277FB8A-7F3F-4038-BFCF-879AF4781321}" type="presOf" srcId="{5BD4BF2A-6AED-4BF8-9926-5F1A5B54C0BB}" destId="{FE48977F-3464-44D2-82D4-65620A447292}" srcOrd="1" destOrd="0" presId="urn:microsoft.com/office/officeart/2005/8/layout/process2"/>
    <dgm:cxn modelId="{53E3E390-85AD-4334-946A-44CDA83900BD}" type="presOf" srcId="{5F6BB411-C1E5-4C8B-9625-9A3721414DED}" destId="{EDD9F956-57D0-4067-B5BF-C7680F1AF0BF}" srcOrd="1" destOrd="0" presId="urn:microsoft.com/office/officeart/2005/8/layout/process2"/>
    <dgm:cxn modelId="{C394B9A5-546F-4B52-AE3A-95E0C4DE2943}" type="presOf" srcId="{53380FF0-2445-4867-866B-77B490634448}" destId="{710B116B-5ED1-4B26-A1CD-8208F08D62A7}" srcOrd="1" destOrd="0" presId="urn:microsoft.com/office/officeart/2005/8/layout/process2"/>
    <dgm:cxn modelId="{73ECEDA7-07D1-4393-A936-637FD7BEFB93}" type="presOf" srcId="{2AEB2127-436D-4C3F-A5BD-A5D53310DF10}" destId="{A3E2DC2B-3749-41D5-9AD0-21CC70CA7174}" srcOrd="1" destOrd="0" presId="urn:microsoft.com/office/officeart/2005/8/layout/process2"/>
    <dgm:cxn modelId="{DFA230B9-CC93-42A3-A314-9E456648E776}" srcId="{53CD86A2-C9A7-44FC-9BF3-C854B6499156}" destId="{C988D3A9-0139-4086-A7C7-9C7D4E8B42A5}" srcOrd="7" destOrd="0" parTransId="{AC446407-16FB-4E56-A602-841EE596AC55}" sibTransId="{726FCB80-3600-4CCC-ACD3-FBAE8E9B757B}"/>
    <dgm:cxn modelId="{CCD41FCB-1E73-4766-B54A-9F57516C1FBA}" srcId="{53CD86A2-C9A7-44FC-9BF3-C854B6499156}" destId="{ABBCE7C6-11E2-449B-8E50-04642138B868}" srcOrd="6" destOrd="0" parTransId="{CCCC9907-D3A6-4685-81BB-CBB47264614A}" sibTransId="{2AEB2127-436D-4C3F-A5BD-A5D53310DF10}"/>
    <dgm:cxn modelId="{2C7835D0-060D-497D-87A1-9B2FA059B6DF}" srcId="{53CD86A2-C9A7-44FC-9BF3-C854B6499156}" destId="{09B512E6-2F8B-4EA0-8FE3-2AA2DFBB6933}" srcOrd="1" destOrd="0" parTransId="{6A2AF119-28CC-4F2A-A3AB-2E1A8F2A2929}" sibTransId="{E4CAB490-41C7-476E-9B1B-3C3C0999BA6F}"/>
    <dgm:cxn modelId="{37C6DAD9-23B6-4F5F-930A-0A3EE18085CA}" srcId="{53CD86A2-C9A7-44FC-9BF3-C854B6499156}" destId="{3678964B-A5A9-4CA6-A3FF-9BF1772BE7F5}" srcOrd="0" destOrd="0" parTransId="{73A8CC8C-34D7-4B4A-897C-31D2D17682D3}" sibTransId="{53380FF0-2445-4867-866B-77B490634448}"/>
    <dgm:cxn modelId="{9DE580DC-0C3D-4C0F-B8E1-B987A95C7986}" type="presOf" srcId="{53380FF0-2445-4867-866B-77B490634448}" destId="{40C65B66-30B8-4E7D-BBCF-31D04A3FA6E3}" srcOrd="0" destOrd="0" presId="urn:microsoft.com/office/officeart/2005/8/layout/process2"/>
    <dgm:cxn modelId="{2B6100E2-B662-40C7-928F-BAA193EEB154}" srcId="{53CD86A2-C9A7-44FC-9BF3-C854B6499156}" destId="{484761A3-B2A6-4FCA-AAEF-35F3FFA319E1}" srcOrd="2" destOrd="0" parTransId="{8C481D7F-38D9-4E9D-9387-6F646FB521D7}" sibTransId="{5BD4BF2A-6AED-4BF8-9926-5F1A5B54C0BB}"/>
    <dgm:cxn modelId="{A593FCEB-EF3B-4D13-8CBE-20E96EB86C92}" type="presOf" srcId="{686EE324-3E21-486C-B4CD-099135961943}" destId="{B53218F3-28C0-4EBB-AB5E-C14D329A6587}" srcOrd="0" destOrd="0" presId="urn:microsoft.com/office/officeart/2005/8/layout/process2"/>
    <dgm:cxn modelId="{2B594FEC-517D-4944-893C-07A34585C3D4}" type="presOf" srcId="{09B512E6-2F8B-4EA0-8FE3-2AA2DFBB6933}" destId="{AE82CE47-3F5D-4E83-BF30-BABADE95E059}" srcOrd="0" destOrd="0" presId="urn:microsoft.com/office/officeart/2005/8/layout/process2"/>
    <dgm:cxn modelId="{498DC7F8-A09F-4FC0-BB6F-80C9D752632D}" type="presOf" srcId="{B8BCC22A-B91A-4771-97FD-F94856DF2340}" destId="{50857414-219F-4692-B365-C7F66C77F361}" srcOrd="1" destOrd="0" presId="urn:microsoft.com/office/officeart/2005/8/layout/process2"/>
    <dgm:cxn modelId="{233661FB-8F6F-46F0-B316-4BC66BC23D1E}" type="presOf" srcId="{E4CAB490-41C7-476E-9B1B-3C3C0999BA6F}" destId="{94FD8FEA-5427-4F54-BE61-D4312877EC65}" srcOrd="0" destOrd="0" presId="urn:microsoft.com/office/officeart/2005/8/layout/process2"/>
    <dgm:cxn modelId="{E430C0FF-DF66-4428-9ABE-F86ECFBC1CD6}" type="presOf" srcId="{ABBCE7C6-11E2-449B-8E50-04642138B868}" destId="{621CF99E-E225-4AA5-8291-D79A69289611}" srcOrd="0" destOrd="0" presId="urn:microsoft.com/office/officeart/2005/8/layout/process2"/>
    <dgm:cxn modelId="{362B6FA5-2A70-42B5-9427-2561CEAB5152}" type="presParOf" srcId="{38CEB784-7946-4B39-97C1-485774FDFD74}" destId="{B74333A9-1C9B-4621-8071-5A45301726B1}" srcOrd="0" destOrd="0" presId="urn:microsoft.com/office/officeart/2005/8/layout/process2"/>
    <dgm:cxn modelId="{33459221-7CE3-46FB-85F5-58756DCAA05F}" type="presParOf" srcId="{38CEB784-7946-4B39-97C1-485774FDFD74}" destId="{40C65B66-30B8-4E7D-BBCF-31D04A3FA6E3}" srcOrd="1" destOrd="0" presId="urn:microsoft.com/office/officeart/2005/8/layout/process2"/>
    <dgm:cxn modelId="{1C757994-C16F-4C2C-9422-6DFCB6F22417}" type="presParOf" srcId="{40C65B66-30B8-4E7D-BBCF-31D04A3FA6E3}" destId="{710B116B-5ED1-4B26-A1CD-8208F08D62A7}" srcOrd="0" destOrd="0" presId="urn:microsoft.com/office/officeart/2005/8/layout/process2"/>
    <dgm:cxn modelId="{A5706A48-4771-4C0F-9CB1-005C7BA5BD91}" type="presParOf" srcId="{38CEB784-7946-4B39-97C1-485774FDFD74}" destId="{AE82CE47-3F5D-4E83-BF30-BABADE95E059}" srcOrd="2" destOrd="0" presId="urn:microsoft.com/office/officeart/2005/8/layout/process2"/>
    <dgm:cxn modelId="{4D6644D9-44C1-447B-B44E-FE7FAD2C5B24}" type="presParOf" srcId="{38CEB784-7946-4B39-97C1-485774FDFD74}" destId="{94FD8FEA-5427-4F54-BE61-D4312877EC65}" srcOrd="3" destOrd="0" presId="urn:microsoft.com/office/officeart/2005/8/layout/process2"/>
    <dgm:cxn modelId="{779355CD-B533-4398-9B8E-5595DD92555A}" type="presParOf" srcId="{94FD8FEA-5427-4F54-BE61-D4312877EC65}" destId="{44744E2A-6183-4580-B387-78DB192B5E5B}" srcOrd="0" destOrd="0" presId="urn:microsoft.com/office/officeart/2005/8/layout/process2"/>
    <dgm:cxn modelId="{CA6F1252-CEFD-41BF-91D9-524142880902}" type="presParOf" srcId="{38CEB784-7946-4B39-97C1-485774FDFD74}" destId="{BFF98817-BA13-40EA-B060-74C822A13BC7}" srcOrd="4" destOrd="0" presId="urn:microsoft.com/office/officeart/2005/8/layout/process2"/>
    <dgm:cxn modelId="{2149B3F0-0E90-4420-894A-0FC66FD77B7A}" type="presParOf" srcId="{38CEB784-7946-4B39-97C1-485774FDFD74}" destId="{1821F35A-BB4F-4F03-A6E3-9D040F415258}" srcOrd="5" destOrd="0" presId="urn:microsoft.com/office/officeart/2005/8/layout/process2"/>
    <dgm:cxn modelId="{EF2CD052-3C60-460E-9407-0B98B4E83119}" type="presParOf" srcId="{1821F35A-BB4F-4F03-A6E3-9D040F415258}" destId="{FE48977F-3464-44D2-82D4-65620A447292}" srcOrd="0" destOrd="0" presId="urn:microsoft.com/office/officeart/2005/8/layout/process2"/>
    <dgm:cxn modelId="{E365FC20-56BE-4149-8843-1EAABD120C36}" type="presParOf" srcId="{38CEB784-7946-4B39-97C1-485774FDFD74}" destId="{8DFEEE0C-8966-40CA-B3A3-A798A5EFCC82}" srcOrd="6" destOrd="0" presId="urn:microsoft.com/office/officeart/2005/8/layout/process2"/>
    <dgm:cxn modelId="{1C56BA7A-75B6-4ADB-BB2D-ABC90CDAD423}" type="presParOf" srcId="{38CEB784-7946-4B39-97C1-485774FDFD74}" destId="{256C462E-98C1-4975-A3A2-CFD2D467CD4B}" srcOrd="7" destOrd="0" presId="urn:microsoft.com/office/officeart/2005/8/layout/process2"/>
    <dgm:cxn modelId="{81EE9EEA-6BF5-4C9B-8C96-679E1299F7B8}" type="presParOf" srcId="{256C462E-98C1-4975-A3A2-CFD2D467CD4B}" destId="{50857414-219F-4692-B365-C7F66C77F361}" srcOrd="0" destOrd="0" presId="urn:microsoft.com/office/officeart/2005/8/layout/process2"/>
    <dgm:cxn modelId="{C0126E84-13F1-494C-A1E5-9CA3BA903F56}" type="presParOf" srcId="{38CEB784-7946-4B39-97C1-485774FDFD74}" destId="{D7AD8A2F-06B1-4D0D-98EA-344FC413E7F7}" srcOrd="8" destOrd="0" presId="urn:microsoft.com/office/officeart/2005/8/layout/process2"/>
    <dgm:cxn modelId="{D6CC19DD-0892-4DF8-B26A-576860358B8A}" type="presParOf" srcId="{38CEB784-7946-4B39-97C1-485774FDFD74}" destId="{A4E4A6E6-3BB2-4D1B-9AFE-C51A27FA4422}" srcOrd="9" destOrd="0" presId="urn:microsoft.com/office/officeart/2005/8/layout/process2"/>
    <dgm:cxn modelId="{859674B7-3A05-4AAA-9987-FF0913977644}" type="presParOf" srcId="{A4E4A6E6-3BB2-4D1B-9AFE-C51A27FA4422}" destId="{1C6B7F7C-5781-480E-92BE-651958C5203B}" srcOrd="0" destOrd="0" presId="urn:microsoft.com/office/officeart/2005/8/layout/process2"/>
    <dgm:cxn modelId="{22E07B2A-36D1-49BD-B513-68F4934B4624}" type="presParOf" srcId="{38CEB784-7946-4B39-97C1-485774FDFD74}" destId="{A12B2945-3DC7-4D74-ACE3-AC22A5C9D53C}" srcOrd="10" destOrd="0" presId="urn:microsoft.com/office/officeart/2005/8/layout/process2"/>
    <dgm:cxn modelId="{505D7071-A969-4AE2-AE30-3069209A75B9}" type="presParOf" srcId="{38CEB784-7946-4B39-97C1-485774FDFD74}" destId="{6E893BF6-6761-4E06-A30E-0E454110F63C}" srcOrd="11" destOrd="0" presId="urn:microsoft.com/office/officeart/2005/8/layout/process2"/>
    <dgm:cxn modelId="{6771BF60-FFC8-43A8-B0F0-304C28606C1D}" type="presParOf" srcId="{6E893BF6-6761-4E06-A30E-0E454110F63C}" destId="{EDD9F956-57D0-4067-B5BF-C7680F1AF0BF}" srcOrd="0" destOrd="0" presId="urn:microsoft.com/office/officeart/2005/8/layout/process2"/>
    <dgm:cxn modelId="{C475777C-0099-4B53-9B7D-A5AA44AB3350}" type="presParOf" srcId="{38CEB784-7946-4B39-97C1-485774FDFD74}" destId="{621CF99E-E225-4AA5-8291-D79A69289611}" srcOrd="12" destOrd="0" presId="urn:microsoft.com/office/officeart/2005/8/layout/process2"/>
    <dgm:cxn modelId="{FE00CE84-F17D-41DC-8B88-B85BA3C52231}" type="presParOf" srcId="{38CEB784-7946-4B39-97C1-485774FDFD74}" destId="{ACBB2CC8-EC35-49D2-9411-378DE491D869}" srcOrd="13" destOrd="0" presId="urn:microsoft.com/office/officeart/2005/8/layout/process2"/>
    <dgm:cxn modelId="{EFE69E23-EE12-4876-94C0-8A0264D775BD}" type="presParOf" srcId="{ACBB2CC8-EC35-49D2-9411-378DE491D869}" destId="{A3E2DC2B-3749-41D5-9AD0-21CC70CA7174}" srcOrd="0" destOrd="0" presId="urn:microsoft.com/office/officeart/2005/8/layout/process2"/>
    <dgm:cxn modelId="{36D401AC-C5AD-496A-9B24-AE93D7866A24}" type="presParOf" srcId="{38CEB784-7946-4B39-97C1-485774FDFD74}" destId="{99A1B9DD-73AF-4978-97E2-9A538C5BFC7D}" srcOrd="14" destOrd="0" presId="urn:microsoft.com/office/officeart/2005/8/layout/process2"/>
    <dgm:cxn modelId="{3F4433DA-40AB-4687-B57A-08EC9A979B99}" type="presParOf" srcId="{38CEB784-7946-4B39-97C1-485774FDFD74}" destId="{54030527-DFC1-45CA-94D5-AD6386C9237D}" srcOrd="15" destOrd="0" presId="urn:microsoft.com/office/officeart/2005/8/layout/process2"/>
    <dgm:cxn modelId="{0802E31A-4EED-4E14-9D2F-41D575C1A3D2}" type="presParOf" srcId="{54030527-DFC1-45CA-94D5-AD6386C9237D}" destId="{DA9A11A7-7779-47EA-9EDE-60513A5438A0}" srcOrd="0" destOrd="0" presId="urn:microsoft.com/office/officeart/2005/8/layout/process2"/>
    <dgm:cxn modelId="{9F5EB271-6E7F-4577-8975-E10877AE310B}" type="presParOf" srcId="{38CEB784-7946-4B39-97C1-485774FDFD74}" destId="{B53218F3-28C0-4EBB-AB5E-C14D329A6587}" srcOrd="16" destOrd="0" presId="urn:microsoft.com/office/officeart/2005/8/layout/process2"/>
    <dgm:cxn modelId="{63C879F3-2B21-428B-8D63-C3BDA7082E0F}" type="presParOf" srcId="{38CEB784-7946-4B39-97C1-485774FDFD74}" destId="{F4C57AB5-491D-4EAA-ACF0-E983D5D941FC}" srcOrd="17" destOrd="0" presId="urn:microsoft.com/office/officeart/2005/8/layout/process2"/>
    <dgm:cxn modelId="{BCAA309D-4EB4-4942-ABCF-3A66092F1F89}" type="presParOf" srcId="{F4C57AB5-491D-4EAA-ACF0-E983D5D941FC}" destId="{C6C0B8B5-FE09-4B34-80DE-DEA439B4CC70}" srcOrd="0" destOrd="0" presId="urn:microsoft.com/office/officeart/2005/8/layout/process2"/>
    <dgm:cxn modelId="{BD672997-9E21-42DD-9B88-93DD321024D8}" type="presParOf" srcId="{38CEB784-7946-4B39-97C1-485774FDFD74}" destId="{FCDCB4CC-B168-451B-AF97-0CCBA85D87D5}" srcOrd="18" destOrd="0" presId="urn:microsoft.com/office/officeart/2005/8/layout/process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31E17-B8C7-4D15-AC12-A76461AF5A2F}">
      <dsp:nvSpPr>
        <dsp:cNvPr id="0" name=""/>
        <dsp:cNvSpPr/>
      </dsp:nvSpPr>
      <dsp:spPr>
        <a:xfrm rot="5400000">
          <a:off x="5168605" y="-2326017"/>
          <a:ext cx="1283616" cy="5935651"/>
        </a:xfrm>
        <a:prstGeom prst="round2Same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Advocate for moving forward</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Provide annual progress reports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Be proactive about updates </a:t>
          </a:r>
        </a:p>
      </dsp:txBody>
      <dsp:txXfrm rot="-5400000">
        <a:off x="2842588" y="62661"/>
        <a:ext cx="5872990" cy="1158294"/>
      </dsp:txXfrm>
    </dsp:sp>
    <dsp:sp modelId="{DE5CA60A-0428-4DEC-9B9B-25099D614DD0}">
      <dsp:nvSpPr>
        <dsp:cNvPr id="0" name=""/>
        <dsp:cNvSpPr/>
      </dsp:nvSpPr>
      <dsp:spPr>
        <a:xfrm>
          <a:off x="7512" y="0"/>
          <a:ext cx="2841215" cy="1356141"/>
        </a:xfrm>
        <a:prstGeom prst="roundRect">
          <a:avLst/>
        </a:prstGeom>
        <a:solidFill>
          <a:srgbClr val="C077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rPr>
            <a:t>Monitor Progress</a:t>
          </a:r>
        </a:p>
      </dsp:txBody>
      <dsp:txXfrm>
        <a:off x="73713" y="66201"/>
        <a:ext cx="2708813" cy="1223739"/>
      </dsp:txXfrm>
    </dsp:sp>
    <dsp:sp modelId="{9831D08E-330D-45D8-881E-50F650B16A16}">
      <dsp:nvSpPr>
        <dsp:cNvPr id="0" name=""/>
        <dsp:cNvSpPr/>
      </dsp:nvSpPr>
      <dsp:spPr>
        <a:xfrm rot="5400000">
          <a:off x="4869911" y="-409842"/>
          <a:ext cx="1671988" cy="5612587"/>
        </a:xfrm>
        <a:prstGeom prst="round2Same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Subdivision regulations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Municipal zoning</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Subdivision applications – review criteria and public hearings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Conservation easements</a:t>
          </a:r>
        </a:p>
      </dsp:txBody>
      <dsp:txXfrm rot="-5400000">
        <a:off x="2899612" y="1642077"/>
        <a:ext cx="5530967" cy="1508748"/>
      </dsp:txXfrm>
    </dsp:sp>
    <dsp:sp modelId="{1F237DA5-C708-449A-8D4B-61A61FC8F6F8}">
      <dsp:nvSpPr>
        <dsp:cNvPr id="0" name=""/>
        <dsp:cNvSpPr/>
      </dsp:nvSpPr>
      <dsp:spPr>
        <a:xfrm>
          <a:off x="8487" y="1531681"/>
          <a:ext cx="2855926" cy="1654036"/>
        </a:xfrm>
        <a:prstGeom prst="roundRect">
          <a:avLst/>
        </a:prstGeom>
        <a:solidFill>
          <a:srgbClr val="6E9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Calibri" panose="020F0502020204030204" pitchFamily="34" charset="0"/>
            </a:rPr>
            <a:t>Review Regulations and Applications</a:t>
          </a:r>
        </a:p>
      </dsp:txBody>
      <dsp:txXfrm>
        <a:off x="89230" y="1612424"/>
        <a:ext cx="2694440" cy="1492550"/>
      </dsp:txXfrm>
    </dsp:sp>
    <dsp:sp modelId="{36E1CAB9-F168-4183-ABB3-230FBAA80CEF}">
      <dsp:nvSpPr>
        <dsp:cNvPr id="0" name=""/>
        <dsp:cNvSpPr/>
      </dsp:nvSpPr>
      <dsp:spPr>
        <a:xfrm rot="5400000">
          <a:off x="4792316" y="1305637"/>
          <a:ext cx="2101922" cy="5869924"/>
        </a:xfrm>
        <a:prstGeom prst="round2SameRect">
          <a:avLst/>
        </a:prstGeom>
        <a:solidFill>
          <a:schemeClr val="bg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Growth Policy Amendments (e.g., downtown master plans)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Capital Improvement Plans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Annexation Policies – Extension of Services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Urban Renewal District Plans</a:t>
          </a: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rPr>
            <a:t>Other plans – transportation, housing, trails, etc.</a:t>
          </a:r>
        </a:p>
      </dsp:txBody>
      <dsp:txXfrm rot="-5400000">
        <a:off x="2908316" y="3292245"/>
        <a:ext cx="5767317" cy="1896708"/>
      </dsp:txXfrm>
    </dsp:sp>
    <dsp:sp modelId="{4095975B-C5C3-4A9F-85DB-2CE0447DB799}">
      <dsp:nvSpPr>
        <dsp:cNvPr id="0" name=""/>
        <dsp:cNvSpPr/>
      </dsp:nvSpPr>
      <dsp:spPr>
        <a:xfrm>
          <a:off x="10732" y="3431585"/>
          <a:ext cx="2888728" cy="1838332"/>
        </a:xfrm>
        <a:prstGeom prst="roundRect">
          <a:avLst/>
        </a:prstGeom>
        <a:solidFill>
          <a:srgbClr val="BA910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latin typeface="Calibri" panose="020F0502020204030204" pitchFamily="34" charset="0"/>
            </a:rPr>
            <a:t>Review</a:t>
          </a:r>
          <a:r>
            <a:rPr lang="en-US" sz="5000" kern="1200" dirty="0">
              <a:latin typeface="Calibri" panose="020F0502020204030204" pitchFamily="34" charset="0"/>
            </a:rPr>
            <a:t> </a:t>
          </a:r>
          <a:r>
            <a:rPr lang="en-US" sz="3200" kern="1200" dirty="0">
              <a:latin typeface="Calibri" panose="020F0502020204030204" pitchFamily="34" charset="0"/>
            </a:rPr>
            <a:t>Other Plans</a:t>
          </a:r>
        </a:p>
      </dsp:txBody>
      <dsp:txXfrm>
        <a:off x="100472" y="3521325"/>
        <a:ext cx="2709248" cy="1658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333A9-1C9B-4621-8071-5A45301726B1}">
      <dsp:nvSpPr>
        <dsp:cNvPr id="0" name=""/>
        <dsp:cNvSpPr/>
      </dsp:nvSpPr>
      <dsp:spPr>
        <a:xfrm>
          <a:off x="12796" y="6337"/>
          <a:ext cx="3223630" cy="324829"/>
        </a:xfrm>
        <a:prstGeom prst="roundRect">
          <a:avLst>
            <a:gd name="adj" fmla="val 10000"/>
          </a:avLst>
        </a:prstGeom>
        <a:solidFill>
          <a:srgbClr val="6E9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1. </a:t>
          </a:r>
          <a:r>
            <a:rPr lang="en-US" sz="2000" kern="1200" dirty="0"/>
            <a:t>Pre-application Meeting</a:t>
          </a:r>
          <a:endParaRPr lang="en-US" sz="1200" kern="1200" dirty="0"/>
        </a:p>
      </dsp:txBody>
      <dsp:txXfrm>
        <a:off x="22310" y="15851"/>
        <a:ext cx="3204602" cy="305801"/>
      </dsp:txXfrm>
    </dsp:sp>
    <dsp:sp modelId="{40C65B66-30B8-4E7D-BBCF-31D04A3FA6E3}">
      <dsp:nvSpPr>
        <dsp:cNvPr id="0" name=""/>
        <dsp:cNvSpPr/>
      </dsp:nvSpPr>
      <dsp:spPr>
        <a:xfrm rot="5400000">
          <a:off x="1563706" y="339287"/>
          <a:ext cx="121811" cy="146173"/>
        </a:xfrm>
        <a:prstGeom prst="rightArrow">
          <a:avLst>
            <a:gd name="adj1" fmla="val 60000"/>
            <a:gd name="adj2" fmla="val 50000"/>
          </a:avLst>
        </a:prstGeom>
        <a:solidFill>
          <a:srgbClr val="6E989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580761" y="351468"/>
        <a:ext cx="87703" cy="85268"/>
      </dsp:txXfrm>
    </dsp:sp>
    <dsp:sp modelId="{AE82CE47-3F5D-4E83-BF30-BABADE95E059}">
      <dsp:nvSpPr>
        <dsp:cNvPr id="0" name=""/>
        <dsp:cNvSpPr/>
      </dsp:nvSpPr>
      <dsp:spPr>
        <a:xfrm>
          <a:off x="0" y="493581"/>
          <a:ext cx="3249224" cy="324829"/>
        </a:xfrm>
        <a:prstGeom prst="roundRect">
          <a:avLst>
            <a:gd name="adj" fmla="val 10000"/>
          </a:avLst>
        </a:prstGeom>
        <a:solidFill>
          <a:srgbClr val="6E9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2. </a:t>
          </a:r>
          <a:r>
            <a:rPr lang="en-US" sz="2000" kern="1200" dirty="0"/>
            <a:t>Application</a:t>
          </a:r>
          <a:endParaRPr lang="en-US" sz="1100" kern="1200" dirty="0"/>
        </a:p>
      </dsp:txBody>
      <dsp:txXfrm>
        <a:off x="9514" y="503095"/>
        <a:ext cx="3230196" cy="305801"/>
      </dsp:txXfrm>
    </dsp:sp>
    <dsp:sp modelId="{94FD8FEA-5427-4F54-BE61-D4312877EC65}">
      <dsp:nvSpPr>
        <dsp:cNvPr id="0" name=""/>
        <dsp:cNvSpPr/>
      </dsp:nvSpPr>
      <dsp:spPr>
        <a:xfrm rot="5400000">
          <a:off x="1563706" y="826531"/>
          <a:ext cx="121811" cy="146173"/>
        </a:xfrm>
        <a:prstGeom prst="rightArrow">
          <a:avLst>
            <a:gd name="adj1" fmla="val 60000"/>
            <a:gd name="adj2" fmla="val 50000"/>
          </a:avLst>
        </a:prstGeom>
        <a:solidFill>
          <a:srgbClr val="6E989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580761" y="838712"/>
        <a:ext cx="87703" cy="85268"/>
      </dsp:txXfrm>
    </dsp:sp>
    <dsp:sp modelId="{BFF98817-BA13-40EA-B060-74C822A13BC7}">
      <dsp:nvSpPr>
        <dsp:cNvPr id="0" name=""/>
        <dsp:cNvSpPr/>
      </dsp:nvSpPr>
      <dsp:spPr>
        <a:xfrm>
          <a:off x="-31239" y="980825"/>
          <a:ext cx="3311702" cy="324829"/>
        </a:xfrm>
        <a:prstGeom prst="roundRect">
          <a:avLst>
            <a:gd name="adj" fmla="val 10000"/>
          </a:avLst>
        </a:prstGeom>
        <a:solidFill>
          <a:srgbClr val="6E9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3. Element &amp; Sufficiency</a:t>
          </a:r>
        </a:p>
      </dsp:txBody>
      <dsp:txXfrm>
        <a:off x="-21725" y="990339"/>
        <a:ext cx="3292674" cy="305801"/>
      </dsp:txXfrm>
    </dsp:sp>
    <dsp:sp modelId="{1821F35A-BB4F-4F03-A6E3-9D040F415258}">
      <dsp:nvSpPr>
        <dsp:cNvPr id="0" name=""/>
        <dsp:cNvSpPr/>
      </dsp:nvSpPr>
      <dsp:spPr>
        <a:xfrm rot="5400000">
          <a:off x="1563706" y="1313776"/>
          <a:ext cx="121811" cy="146173"/>
        </a:xfrm>
        <a:prstGeom prst="rightArrow">
          <a:avLst>
            <a:gd name="adj1" fmla="val 60000"/>
            <a:gd name="adj2" fmla="val 50000"/>
          </a:avLst>
        </a:prstGeom>
        <a:solidFill>
          <a:srgbClr val="6E989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580761" y="1325957"/>
        <a:ext cx="87703" cy="85268"/>
      </dsp:txXfrm>
    </dsp:sp>
    <dsp:sp modelId="{8DFEEE0C-8966-40CA-B3A3-A798A5EFCC82}">
      <dsp:nvSpPr>
        <dsp:cNvPr id="0" name=""/>
        <dsp:cNvSpPr/>
      </dsp:nvSpPr>
      <dsp:spPr>
        <a:xfrm>
          <a:off x="-31239" y="1468070"/>
          <a:ext cx="3311702" cy="324829"/>
        </a:xfrm>
        <a:prstGeom prst="roundRect">
          <a:avLst>
            <a:gd name="adj" fmla="val 10000"/>
          </a:avLst>
        </a:prstGeom>
        <a:solidFill>
          <a:srgbClr val="6E9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4. Site Inspection</a:t>
          </a:r>
        </a:p>
      </dsp:txBody>
      <dsp:txXfrm>
        <a:off x="-21725" y="1477584"/>
        <a:ext cx="3292674" cy="305801"/>
      </dsp:txXfrm>
    </dsp:sp>
    <dsp:sp modelId="{256C462E-98C1-4975-A3A2-CFD2D467CD4B}">
      <dsp:nvSpPr>
        <dsp:cNvPr id="0" name=""/>
        <dsp:cNvSpPr/>
      </dsp:nvSpPr>
      <dsp:spPr>
        <a:xfrm rot="5400000">
          <a:off x="1567510" y="1795948"/>
          <a:ext cx="114202" cy="146173"/>
        </a:xfrm>
        <a:prstGeom prst="rightArrow">
          <a:avLst>
            <a:gd name="adj1" fmla="val 60000"/>
            <a:gd name="adj2" fmla="val 50000"/>
          </a:avLst>
        </a:prstGeom>
        <a:solidFill>
          <a:srgbClr val="6E989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5400000">
        <a:off x="1580760" y="1811934"/>
        <a:ext cx="87703" cy="79941"/>
      </dsp:txXfrm>
    </dsp:sp>
    <dsp:sp modelId="{D7AD8A2F-06B1-4D0D-98EA-344FC413E7F7}">
      <dsp:nvSpPr>
        <dsp:cNvPr id="0" name=""/>
        <dsp:cNvSpPr/>
      </dsp:nvSpPr>
      <dsp:spPr>
        <a:xfrm>
          <a:off x="0" y="1945169"/>
          <a:ext cx="3249224" cy="324829"/>
        </a:xfrm>
        <a:prstGeom prst="roundRect">
          <a:avLst>
            <a:gd name="adj" fmla="val 10000"/>
          </a:avLst>
        </a:prstGeom>
        <a:solidFill>
          <a:srgbClr val="6E9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5.</a:t>
          </a:r>
          <a:r>
            <a:rPr lang="en-US" sz="1800" kern="1200" dirty="0"/>
            <a:t> </a:t>
          </a:r>
          <a:r>
            <a:rPr lang="en-US" sz="2000" kern="1200" dirty="0"/>
            <a:t>Agency-Utility Review</a:t>
          </a:r>
          <a:endParaRPr lang="en-US" sz="1800" kern="1200" dirty="0"/>
        </a:p>
      </dsp:txBody>
      <dsp:txXfrm>
        <a:off x="9514" y="1954683"/>
        <a:ext cx="3230196" cy="305801"/>
      </dsp:txXfrm>
    </dsp:sp>
    <dsp:sp modelId="{A4E4A6E6-3BB2-4D1B-9AFE-C51A27FA4422}">
      <dsp:nvSpPr>
        <dsp:cNvPr id="0" name=""/>
        <dsp:cNvSpPr/>
      </dsp:nvSpPr>
      <dsp:spPr>
        <a:xfrm rot="5400000">
          <a:off x="1559902" y="2283192"/>
          <a:ext cx="129419" cy="146173"/>
        </a:xfrm>
        <a:prstGeom prst="rightArrow">
          <a:avLst>
            <a:gd name="adj1" fmla="val 60000"/>
            <a:gd name="adj2" fmla="val 50000"/>
          </a:avLst>
        </a:prstGeom>
        <a:solidFill>
          <a:srgbClr val="6E989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580760" y="2291569"/>
        <a:ext cx="87703" cy="90593"/>
      </dsp:txXfrm>
    </dsp:sp>
    <dsp:sp modelId="{A12B2945-3DC7-4D74-ACE3-AC22A5C9D53C}">
      <dsp:nvSpPr>
        <dsp:cNvPr id="0" name=""/>
        <dsp:cNvSpPr/>
      </dsp:nvSpPr>
      <dsp:spPr>
        <a:xfrm>
          <a:off x="0" y="2442558"/>
          <a:ext cx="3249224" cy="324829"/>
        </a:xfrm>
        <a:prstGeom prst="roundRect">
          <a:avLst>
            <a:gd name="adj" fmla="val 10000"/>
          </a:avLst>
        </a:prstGeom>
        <a:solidFill>
          <a:srgbClr val="6E9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6. Staff Report</a:t>
          </a:r>
        </a:p>
      </dsp:txBody>
      <dsp:txXfrm>
        <a:off x="9514" y="2452072"/>
        <a:ext cx="3230196" cy="305801"/>
      </dsp:txXfrm>
    </dsp:sp>
    <dsp:sp modelId="{6E893BF6-6761-4E06-A30E-0E454110F63C}">
      <dsp:nvSpPr>
        <dsp:cNvPr id="0" name=""/>
        <dsp:cNvSpPr/>
      </dsp:nvSpPr>
      <dsp:spPr>
        <a:xfrm rot="5400000">
          <a:off x="1563706" y="2775508"/>
          <a:ext cx="121811" cy="146173"/>
        </a:xfrm>
        <a:prstGeom prst="rightArrow">
          <a:avLst>
            <a:gd name="adj1" fmla="val 60000"/>
            <a:gd name="adj2" fmla="val 50000"/>
          </a:avLst>
        </a:prstGeom>
        <a:solidFill>
          <a:srgbClr val="6E989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580761" y="2787689"/>
        <a:ext cx="87703" cy="85268"/>
      </dsp:txXfrm>
    </dsp:sp>
    <dsp:sp modelId="{621CF99E-E225-4AA5-8291-D79A69289611}">
      <dsp:nvSpPr>
        <dsp:cNvPr id="0" name=""/>
        <dsp:cNvSpPr/>
      </dsp:nvSpPr>
      <dsp:spPr>
        <a:xfrm>
          <a:off x="0" y="2929802"/>
          <a:ext cx="3249224" cy="324829"/>
        </a:xfrm>
        <a:prstGeom prst="roundRect">
          <a:avLst>
            <a:gd name="adj" fmla="val 10000"/>
          </a:avLst>
        </a:prstGeom>
        <a:solidFill>
          <a:srgbClr val="BA910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7. Public Comment</a:t>
          </a:r>
          <a:r>
            <a:rPr lang="en-US" sz="2800" kern="1200" dirty="0"/>
            <a:t>*</a:t>
          </a:r>
          <a:endParaRPr lang="en-US" sz="2000" kern="1200" dirty="0"/>
        </a:p>
      </dsp:txBody>
      <dsp:txXfrm>
        <a:off x="9514" y="2939316"/>
        <a:ext cx="3230196" cy="305801"/>
      </dsp:txXfrm>
    </dsp:sp>
    <dsp:sp modelId="{ACBB2CC8-EC35-49D2-9411-378DE491D869}">
      <dsp:nvSpPr>
        <dsp:cNvPr id="0" name=""/>
        <dsp:cNvSpPr/>
      </dsp:nvSpPr>
      <dsp:spPr>
        <a:xfrm rot="5400000">
          <a:off x="1563706" y="3262752"/>
          <a:ext cx="121811" cy="146173"/>
        </a:xfrm>
        <a:prstGeom prst="rightArrow">
          <a:avLst>
            <a:gd name="adj1" fmla="val 60000"/>
            <a:gd name="adj2" fmla="val 50000"/>
          </a:avLst>
        </a:prstGeom>
        <a:solidFill>
          <a:srgbClr val="6E989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580761" y="3274933"/>
        <a:ext cx="87703" cy="85268"/>
      </dsp:txXfrm>
    </dsp:sp>
    <dsp:sp modelId="{99A1B9DD-73AF-4978-97E2-9A538C5BFC7D}">
      <dsp:nvSpPr>
        <dsp:cNvPr id="0" name=""/>
        <dsp:cNvSpPr/>
      </dsp:nvSpPr>
      <dsp:spPr>
        <a:xfrm>
          <a:off x="0" y="3417046"/>
          <a:ext cx="3249224" cy="324829"/>
        </a:xfrm>
        <a:prstGeom prst="roundRect">
          <a:avLst>
            <a:gd name="adj" fmla="val 10000"/>
          </a:avLst>
        </a:prstGeom>
        <a:solidFill>
          <a:srgbClr val="BA910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8. Board Recommendation</a:t>
          </a:r>
          <a:r>
            <a:rPr lang="en-US" sz="3200" kern="1200" dirty="0"/>
            <a:t>*</a:t>
          </a:r>
        </a:p>
      </dsp:txBody>
      <dsp:txXfrm>
        <a:off x="9514" y="3426560"/>
        <a:ext cx="3230196" cy="305801"/>
      </dsp:txXfrm>
    </dsp:sp>
    <dsp:sp modelId="{54030527-DFC1-45CA-94D5-AD6386C9237D}">
      <dsp:nvSpPr>
        <dsp:cNvPr id="0" name=""/>
        <dsp:cNvSpPr/>
      </dsp:nvSpPr>
      <dsp:spPr>
        <a:xfrm rot="5400000">
          <a:off x="1563706" y="3749996"/>
          <a:ext cx="121811" cy="146173"/>
        </a:xfrm>
        <a:prstGeom prst="rightArrow">
          <a:avLst>
            <a:gd name="adj1" fmla="val 60000"/>
            <a:gd name="adj2" fmla="val 50000"/>
          </a:avLst>
        </a:prstGeom>
        <a:solidFill>
          <a:srgbClr val="6E989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580761" y="3762177"/>
        <a:ext cx="87703" cy="85268"/>
      </dsp:txXfrm>
    </dsp:sp>
    <dsp:sp modelId="{B53218F3-28C0-4EBB-AB5E-C14D329A6587}">
      <dsp:nvSpPr>
        <dsp:cNvPr id="0" name=""/>
        <dsp:cNvSpPr/>
      </dsp:nvSpPr>
      <dsp:spPr>
        <a:xfrm>
          <a:off x="0" y="3904290"/>
          <a:ext cx="3249224" cy="324829"/>
        </a:xfrm>
        <a:prstGeom prst="roundRect">
          <a:avLst>
            <a:gd name="adj" fmla="val 10000"/>
          </a:avLst>
        </a:prstGeom>
        <a:solidFill>
          <a:srgbClr val="6E9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9. Governing Body Action</a:t>
          </a:r>
        </a:p>
      </dsp:txBody>
      <dsp:txXfrm>
        <a:off x="9514" y="3913804"/>
        <a:ext cx="3230196" cy="305801"/>
      </dsp:txXfrm>
    </dsp:sp>
    <dsp:sp modelId="{F4C57AB5-491D-4EAA-ACF0-E983D5D941FC}">
      <dsp:nvSpPr>
        <dsp:cNvPr id="0" name=""/>
        <dsp:cNvSpPr/>
      </dsp:nvSpPr>
      <dsp:spPr>
        <a:xfrm rot="5400000">
          <a:off x="1563706" y="4237241"/>
          <a:ext cx="121811" cy="146173"/>
        </a:xfrm>
        <a:prstGeom prst="rightArrow">
          <a:avLst>
            <a:gd name="adj1" fmla="val 60000"/>
            <a:gd name="adj2" fmla="val 50000"/>
          </a:avLst>
        </a:prstGeom>
        <a:solidFill>
          <a:srgbClr val="6E989A"/>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580761" y="4249422"/>
        <a:ext cx="87703" cy="85268"/>
      </dsp:txXfrm>
    </dsp:sp>
    <dsp:sp modelId="{FCDCB4CC-B168-451B-AF97-0CCBA85D87D5}">
      <dsp:nvSpPr>
        <dsp:cNvPr id="0" name=""/>
        <dsp:cNvSpPr/>
      </dsp:nvSpPr>
      <dsp:spPr>
        <a:xfrm>
          <a:off x="0" y="4391534"/>
          <a:ext cx="3249224" cy="324829"/>
        </a:xfrm>
        <a:prstGeom prst="roundRect">
          <a:avLst>
            <a:gd name="adj" fmla="val 10000"/>
          </a:avLst>
        </a:prstGeom>
        <a:solidFill>
          <a:srgbClr val="6E989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10. Final Plat</a:t>
          </a:r>
        </a:p>
      </dsp:txBody>
      <dsp:txXfrm>
        <a:off x="9514" y="4401048"/>
        <a:ext cx="3230196" cy="30580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FD692-4F7F-4ACF-B5DB-682D7BCB7836}" type="datetimeFigureOut">
              <a:rPr lang="en-US" smtClean="0"/>
              <a:t>11/27/2023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8190A-43C1-459D-B05E-383687BD2E41}" type="slidenum">
              <a:rPr lang="en-US" smtClean="0"/>
              <a:t>‹#›</a:t>
            </a:fld>
            <a:endParaRPr lang="en-US"/>
          </a:p>
        </p:txBody>
      </p:sp>
    </p:spTree>
    <p:extLst>
      <p:ext uri="{BB962C8B-B14F-4D97-AF65-F5344CB8AC3E}">
        <p14:creationId xmlns:p14="http://schemas.microsoft.com/office/powerpoint/2010/main" val="4291771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are a planning board member, thank you for volunteering your time for the important work you do in your community.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webinar is based on the Montana Planning Board Members Handbook, updated in 2020.  It is intended for new planning board members as well as those who may have more experience.  The Handbook has more information and is available from the Montana Department of Commerce, Community Technical Assistance Program.</a:t>
            </a:r>
          </a:p>
          <a:p>
            <a:r>
              <a:rPr lang="en-US" sz="1200" kern="1200" dirty="0">
                <a:solidFill>
                  <a:schemeClr val="tx1"/>
                </a:solidFill>
                <a:effectLst/>
                <a:latin typeface="+mn-lt"/>
                <a:ea typeface="+mn-ea"/>
                <a:cs typeface="+mn-cs"/>
              </a:rPr>
              <a:t> </a:t>
            </a:r>
          </a:p>
          <a:p>
            <a:pPr marL="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In this webinar we will cover:</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purpose of a Planning Board</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Planning Basics and the Growth Policy </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Planning Board’s Role in Subdivision Review</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Conducting Meetings and Hearings</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Planning Board Organization </a:t>
            </a:r>
          </a:p>
          <a:p>
            <a:endParaRPr lang="en-US" dirty="0"/>
          </a:p>
        </p:txBody>
      </p:sp>
      <p:sp>
        <p:nvSpPr>
          <p:cNvPr id="4" name="Slide Number Placeholder 3"/>
          <p:cNvSpPr>
            <a:spLocks noGrp="1"/>
          </p:cNvSpPr>
          <p:nvPr>
            <p:ph type="sldNum" sz="quarter" idx="10"/>
          </p:nvPr>
        </p:nvSpPr>
        <p:spPr/>
        <p:txBody>
          <a:bodyPr/>
          <a:lstStyle/>
          <a:p>
            <a:fld id="{6F38190A-43C1-459D-B05E-383687BD2E41}" type="slidenum">
              <a:rPr lang="en-US" smtClean="0"/>
              <a:t>1</a:t>
            </a:fld>
            <a:endParaRPr lang="en-US"/>
          </a:p>
        </p:txBody>
      </p:sp>
    </p:spTree>
    <p:extLst>
      <p:ext uri="{BB962C8B-B14F-4D97-AF65-F5344CB8AC3E}">
        <p14:creationId xmlns:p14="http://schemas.microsoft.com/office/powerpoint/2010/main" val="144785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Montana’s Open Meeting laws require all local government meetings, including planning board meetings, to be open to the public. Any time a quorum of members is present at a location, or in a car, or via phone or online meeting, could constitute a meeting subject to the open meeting requirements.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u="sng" dirty="0">
                <a:effectLst/>
                <a:latin typeface="Gotham Book" panose="02000604040000020004" pitchFamily="50" charset="0"/>
                <a:ea typeface="Times New Roman" panose="02020603050405020304" pitchFamily="18" charset="0"/>
                <a:cs typeface="Times New Roman" panose="02020603050405020304" pitchFamily="18" charset="0"/>
              </a:rPr>
              <a:t>Basic Public Participation Requirements</a:t>
            </a:r>
            <a:endParaRPr lang="en-US" sz="1200" dirty="0">
              <a:effectLst/>
              <a:latin typeface="Gotham Book" panose="02000604040000020004" pitchFamily="50"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342900" lvl="0" indent="-342900">
              <a:buFont typeface="+mj-lt"/>
              <a:buAutoNum type="arabicParenR"/>
            </a:pPr>
            <a:r>
              <a:rPr lang="en-US" dirty="0">
                <a:effectLst/>
              </a:rPr>
              <a:t>Notice prior to the meeting – date, time, place, and agenda, plus information on how to submit comments separate from the meeting and a deadline for all comments. The notice must occur in a “reasonable period” before the meeting. A general rule of thumb for minimum notice is 48 hours, but be aware there are specific and longer noticing requirements for hearings.</a:t>
            </a:r>
          </a:p>
          <a:p>
            <a:pPr marL="342900" lvl="0" indent="-342900">
              <a:buFont typeface="+mj-lt"/>
              <a:buAutoNum type="arabicParenR"/>
            </a:pPr>
            <a:r>
              <a:rPr lang="en-US" dirty="0">
                <a:effectLst/>
              </a:rPr>
              <a:t>Information – the public should have an opportunity to obtain information for every agenda item at the time notice is published (decision-makers and public should be on equal footing with respect to participation in the decision).</a:t>
            </a:r>
          </a:p>
          <a:p>
            <a:pPr marL="342900" lvl="0" indent="-342900">
              <a:buFont typeface="+mj-lt"/>
              <a:buAutoNum type="arabicParenR"/>
            </a:pPr>
            <a:r>
              <a:rPr lang="en-US" dirty="0">
                <a:effectLst/>
              </a:rPr>
              <a:t>No new items can be added to the agenda at the meeting or hearing – carry over new items to the next regularly scheduled meeting or a special meeting. </a:t>
            </a:r>
          </a:p>
          <a:p>
            <a:pPr marL="342900" lvl="0" indent="-342900">
              <a:buFont typeface="+mj-lt"/>
              <a:buAutoNum type="arabicParenR"/>
            </a:pPr>
            <a:r>
              <a:rPr lang="en-US" dirty="0">
                <a:effectLst/>
              </a:rPr>
              <a:t>Provide the opportunity for public comment on each agenda item.</a:t>
            </a:r>
          </a:p>
          <a:p>
            <a:pPr marL="342900" lvl="0" indent="-342900">
              <a:buFont typeface="+mj-lt"/>
              <a:buAutoNum type="arabicParenR"/>
            </a:pPr>
            <a:r>
              <a:rPr lang="en-US" dirty="0">
                <a:effectLst/>
              </a:rPr>
              <a:t>The public must have the opportunity to comment on items that are not on the agenda.</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Those who cannot attend or who need special accommodations must be given the opportunity to comment. Consider what may be needed for those with limited physical abilities – mobility, hearing, or sight.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For persons who cannot attend, provide information on how to submit comments and where to access meeting information.   Issues associated with COVID-19, the pandemic that began in 2020, have highlighted the particular issue for persons who cannot attend meetings. Many communities have held in-person meetings with physical distancing, masking, rooms with good ventilation, or outdoor meetings. Others have opted for online meetings using Zoom or other software – and others have used both simultaneously. </a:t>
            </a:r>
          </a:p>
          <a:p>
            <a:pPr marL="457200" marR="0">
              <a:spcBef>
                <a:spcPts val="0"/>
              </a:spcBef>
              <a:spcAft>
                <a:spcPts val="0"/>
              </a:spcAft>
            </a:pPr>
            <a:endParaRPr lang="en-US" sz="1200" dirty="0">
              <a:effectLst/>
              <a:latin typeface="Gotham Book" panose="02000604040000020004" pitchFamily="50"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planning board does not need to respond to questions or comments individually; they need to listen to comments overall and then consider them in their entirety before making a decision.</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Responding to each comment in a public meeting or hearing can result in a lengthier meeting, and possible back-and-forth dialogue with a handful of participants, potentially limiting others’ ability to discuss their concerns.</a:t>
            </a:r>
          </a:p>
          <a:p>
            <a:pPr marL="457200" marR="0">
              <a:spcBef>
                <a:spcPts val="0"/>
              </a:spcBef>
              <a:spcAft>
                <a:spcPts val="0"/>
              </a:spcAft>
            </a:pPr>
            <a:endParaRPr lang="en-US" sz="1200" dirty="0">
              <a:effectLst/>
              <a:latin typeface="Gotham Book" panose="02000604040000020004" pitchFamily="50" charset="0"/>
              <a:ea typeface="Times New Roman" panose="02020603050405020304" pitchFamily="18" charset="0"/>
              <a:cs typeface="Times New Roman" panose="02020603050405020304" pitchFamily="18" charset="0"/>
            </a:endParaRPr>
          </a:p>
          <a:p>
            <a:pPr fontAlgn="base"/>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8190A-43C1-459D-B05E-383687BD2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10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There are two types of planning board meetings – regular and special.  Both need to conform to open meeting laws.</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Regular meetings are held “regularly” – Montana statute requires regular meetings to be held 4 times per year on specific months.  Your bylaws should specify those times and you can add other times.  Montana statute doesn’t have specific noticing requirements for regular meetings, so be sure and include standards for noticing meetings in the bylaws.</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Montana statute allows special meetings to be called by the chair or at the request of any two board members.  A minimum 2-day notice is required for special meetings, but can be waived if the special meeting is set at a regular meeting with all planning board members present. Before setting a special meeting without two-day notice, the planning board should consider if the matters to be discussed are of public interest and necessitate a longer notice period.</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Whether it’s a meeting or hearing, the planning board cannot take official action without a quorum.  The board must also comply with open meeting law requirements at the meeting, including opportunity for public comment, and access to the materials in advance of the meeting.  Official actions should follow Robert’s Rule of Order or a similar standard for procedure.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8190A-43C1-459D-B05E-383687BD2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79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Noticing requirements is one of the main features that distinguish hearings from meetings.  Statute sets out noticing requirements for a variety of public hearings for numerous types of actions, including adopting regulations.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For a hearing on a proposed subdivision, at least 15 days notice is required in a newspaper of general circulation.  For a Growth Policy Hearing, it’s 10 days.</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Growth Policy statute requires a community’s growth policy to identify the process for a subdivision hearing.  Typical hearing procedures are shown on the right column and include:</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Have copies of the agenda available</a:t>
            </a:r>
          </a:p>
          <a:p>
            <a:pPr marL="342900" marR="0" lvl="0" indent="-342900">
              <a:spcBef>
                <a:spcPts val="0"/>
              </a:spcBef>
              <a:spcAft>
                <a:spcPts val="0"/>
              </a:spcAft>
              <a:buFont typeface="+mj-lt"/>
              <a:buAutoNum type="arabicPeriod"/>
            </a:pPr>
            <a:r>
              <a:rPr lang="en-US" sz="1200" u="sng" dirty="0">
                <a:effectLst/>
                <a:latin typeface="Gotham Book" panose="02000604040000020004" pitchFamily="50" charset="0"/>
                <a:ea typeface="Times New Roman" panose="02020603050405020304" pitchFamily="18" charset="0"/>
                <a:cs typeface="Times New Roman" panose="02020603050405020304" pitchFamily="18" charset="0"/>
              </a:rPr>
              <a:t>Have a sign-in sheet </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for the meeting record</a:t>
            </a:r>
          </a:p>
          <a:p>
            <a:pPr marL="342900" marR="0" lvl="0" indent="-342900">
              <a:spcBef>
                <a:spcPts val="0"/>
              </a:spcBef>
              <a:spcAft>
                <a:spcPts val="0"/>
              </a:spcAft>
              <a:buFont typeface="+mj-lt"/>
              <a:buAutoNum type="arabicPeriod"/>
            </a:pPr>
            <a:r>
              <a:rPr lang="en-US" sz="1200" u="sng" dirty="0">
                <a:effectLst/>
                <a:latin typeface="Gotham Book" panose="02000604040000020004" pitchFamily="50" charset="0"/>
                <a:ea typeface="Times New Roman" panose="02020603050405020304" pitchFamily="18" charset="0"/>
                <a:cs typeface="Times New Roman" panose="02020603050405020304" pitchFamily="18" charset="0"/>
              </a:rPr>
              <a:t>Call to orde</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r – The Chair calls the meeting to order, takes roll call, introduces the agenda and topics on the agenda, explains how the meeting will be conducted.</a:t>
            </a:r>
          </a:p>
          <a:p>
            <a:pPr marL="342900" marR="0" lvl="0" indent="-342900">
              <a:spcBef>
                <a:spcPts val="0"/>
              </a:spcBef>
              <a:spcAft>
                <a:spcPts val="0"/>
              </a:spcAft>
              <a:buFont typeface="+mj-lt"/>
              <a:buAutoNum type="arabicPeriod"/>
            </a:pPr>
            <a:r>
              <a:rPr lang="en-US" sz="1200" u="sng" dirty="0">
                <a:effectLst/>
                <a:latin typeface="Gotham Book" panose="02000604040000020004" pitchFamily="50" charset="0"/>
                <a:ea typeface="Times New Roman" panose="02020603050405020304" pitchFamily="18" charset="0"/>
                <a:cs typeface="Times New Roman" panose="02020603050405020304" pitchFamily="18" charset="0"/>
              </a:rPr>
              <a:t>Staff Report Presentation</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 Staff presents the review of the application and staff report.</a:t>
            </a:r>
          </a:p>
          <a:p>
            <a:pPr marL="342900" marR="0" lvl="0" indent="-342900">
              <a:spcBef>
                <a:spcPts val="0"/>
              </a:spcBef>
              <a:spcAft>
                <a:spcPts val="0"/>
              </a:spcAft>
              <a:buFont typeface="+mj-lt"/>
              <a:buAutoNum type="arabicPeriod"/>
            </a:pPr>
            <a:r>
              <a:rPr lang="en-US" sz="1200" u="sng" dirty="0">
                <a:effectLst/>
                <a:latin typeface="Gotham Book" panose="02000604040000020004" pitchFamily="50" charset="0"/>
                <a:ea typeface="Times New Roman" panose="02020603050405020304" pitchFamily="18" charset="0"/>
                <a:cs typeface="Times New Roman" panose="02020603050405020304" pitchFamily="18" charset="0"/>
              </a:rPr>
              <a:t>Public Comment</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 The planning board may start by requesting comment from the applicant and then comments from the public. Anyone who comments should state their name and address for the record. To reduce repetition and lengthy meetings, you can request that individuals limit their comments to 3-5 minutes, and that others do not repeat what others have said, but merely indicate support for something already stated. When all have had a chance to speak, you can ask those who have already spoken if they have more to say.</a:t>
            </a:r>
          </a:p>
          <a:p>
            <a:pPr marL="342900" marR="0" lvl="0" indent="-342900">
              <a:spcBef>
                <a:spcPts val="0"/>
              </a:spcBef>
              <a:spcAft>
                <a:spcPts val="0"/>
              </a:spcAft>
              <a:buFont typeface="+mj-lt"/>
              <a:buAutoNum type="arabicPeriod"/>
            </a:pPr>
            <a:r>
              <a:rPr lang="en-US" sz="1200" u="sng" dirty="0">
                <a:effectLst/>
                <a:latin typeface="Gotham Book" panose="02000604040000020004" pitchFamily="50" charset="0"/>
                <a:ea typeface="Times New Roman" panose="02020603050405020304" pitchFamily="18" charset="0"/>
                <a:cs typeface="Times New Roman" panose="02020603050405020304" pitchFamily="18" charset="0"/>
              </a:rPr>
              <a:t>Close Public Testimony</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 Once all comment is completed, public testimony is closed.</a:t>
            </a:r>
          </a:p>
          <a:p>
            <a:pPr marL="342900" marR="0" lvl="0" indent="-342900">
              <a:spcBef>
                <a:spcPts val="0"/>
              </a:spcBef>
              <a:spcAft>
                <a:spcPts val="0"/>
              </a:spcAft>
              <a:buFont typeface="+mj-lt"/>
              <a:buAutoNum type="arabicPeriod"/>
            </a:pPr>
            <a:r>
              <a:rPr lang="en-US" sz="1200" u="sng" dirty="0">
                <a:effectLst/>
                <a:latin typeface="Gotham Book" panose="02000604040000020004" pitchFamily="50" charset="0"/>
                <a:ea typeface="Times New Roman" panose="02020603050405020304" pitchFamily="18" charset="0"/>
                <a:cs typeface="Times New Roman" panose="02020603050405020304" pitchFamily="18" charset="0"/>
              </a:rPr>
              <a:t>Board Questions</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 At this point, the hearing is open for questions from the board to staff, the applicant or others.</a:t>
            </a:r>
          </a:p>
          <a:p>
            <a:pPr marL="342900" marR="0" lvl="0" indent="-342900">
              <a:spcBef>
                <a:spcPts val="0"/>
              </a:spcBef>
              <a:spcAft>
                <a:spcPts val="0"/>
              </a:spcAft>
              <a:buFont typeface="+mj-lt"/>
              <a:buAutoNum type="arabicPeriod"/>
            </a:pPr>
            <a:r>
              <a:rPr lang="en-US" sz="1200" u="sng" dirty="0">
                <a:effectLst/>
                <a:latin typeface="Gotham Book" panose="02000604040000020004" pitchFamily="50" charset="0"/>
                <a:ea typeface="Times New Roman" panose="02020603050405020304" pitchFamily="18" charset="0"/>
                <a:cs typeface="Times New Roman" panose="02020603050405020304" pitchFamily="18" charset="0"/>
              </a:rPr>
              <a:t>Deliberation and Action</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 This is the point at which the planning board formulates their recommendation to the governing body.</a:t>
            </a:r>
          </a:p>
          <a:p>
            <a:pPr marL="6858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Use Roberts Rules of Order or similar for planning board members to introduce a motion, discuss, revise the motion if needed, and vote.</a:t>
            </a:r>
          </a:p>
          <a:p>
            <a:pPr marL="0" marR="0" lvl="0" indent="0">
              <a:spcBef>
                <a:spcPts val="0"/>
              </a:spcBef>
              <a:spcAft>
                <a:spcPts val="0"/>
              </a:spcAft>
              <a:buFont typeface="+mj-lt"/>
              <a:buNone/>
            </a:pPr>
            <a:r>
              <a:rPr lang="en-US" sz="1200" u="sng" dirty="0">
                <a:effectLst/>
                <a:latin typeface="Gotham Book" panose="02000604040000020004" pitchFamily="50" charset="0"/>
                <a:ea typeface="Times New Roman" panose="02020603050405020304" pitchFamily="18" charset="0"/>
                <a:cs typeface="Times New Roman" panose="02020603050405020304" pitchFamily="18" charset="0"/>
              </a:rPr>
              <a:t>9.      Adjourn or Set a Date to Continue</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 If a hearing is continued, the date and time should be announced to those in attendance and posted as soon as possible for those not in attendance.</a:t>
            </a:r>
          </a:p>
          <a:p>
            <a:pPr fontAlgn="base"/>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8190A-43C1-459D-B05E-383687BD2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47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Bylaws typically include the following information: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Authority, Purpose, Power, and Duties</a:t>
            </a:r>
          </a:p>
          <a:p>
            <a:r>
              <a:rPr lang="en-US" sz="1200" kern="1200" dirty="0">
                <a:solidFill>
                  <a:schemeClr val="tx1"/>
                </a:solidFill>
                <a:effectLst/>
                <a:latin typeface="+mn-lt"/>
                <a:ea typeface="+mn-ea"/>
                <a:cs typeface="+mn-cs"/>
              </a:rPr>
              <a:t>This section includes a citation to state statute regarding the legal authority for creating the planning board as well as its purpose, powers, and duties.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Jurisdictional Area</a:t>
            </a:r>
          </a:p>
          <a:p>
            <a:r>
              <a:rPr lang="en-US" sz="1200" kern="1200" dirty="0">
                <a:solidFill>
                  <a:schemeClr val="tx1"/>
                </a:solidFill>
                <a:effectLst/>
                <a:latin typeface="+mn-lt"/>
                <a:ea typeface="+mn-ea"/>
                <a:cs typeface="+mn-cs"/>
              </a:rPr>
              <a:t>Describes the jurisdictional area of the planning board – remember it can be any of the following: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City-county (often a city with a ring of county area around it) 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Other combinations of cities and county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Members and Terms</a:t>
            </a:r>
          </a:p>
          <a:p>
            <a:r>
              <a:rPr lang="en-US" sz="1200" kern="1200" dirty="0">
                <a:solidFill>
                  <a:schemeClr val="tx1"/>
                </a:solidFill>
                <a:effectLst/>
                <a:latin typeface="+mn-lt"/>
                <a:ea typeface="+mn-ea"/>
                <a:cs typeface="+mn-cs"/>
              </a:rPr>
              <a:t>Describes number of members, qualifications, and length of terms. Bylaws should reflect or include state statutory requirements and can add other information, such as absences, vacancies, and removal of a board member.</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Board Officers, Terms, and Duties</a:t>
            </a:r>
          </a:p>
          <a:p>
            <a:r>
              <a:rPr lang="en-US" sz="1200" kern="1200" dirty="0">
                <a:solidFill>
                  <a:schemeClr val="tx1"/>
                </a:solidFill>
                <a:effectLst/>
                <a:latin typeface="+mn-lt"/>
                <a:ea typeface="+mn-ea"/>
                <a:cs typeface="+mn-cs"/>
              </a:rPr>
              <a:t>Montana statute requires officer election at the first regular meeting of each year. This section also typically addresses roles of the president and vice-president, officer vacancies, absences, removal of officers, and terms of office.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Meetings, Quorum, and Procedures</a:t>
            </a:r>
          </a:p>
          <a:p>
            <a:r>
              <a:rPr lang="en-US" sz="1200" kern="1200" dirty="0">
                <a:solidFill>
                  <a:schemeClr val="tx1"/>
                </a:solidFill>
                <a:effectLst/>
                <a:latin typeface="+mn-lt"/>
                <a:ea typeface="+mn-ea"/>
                <a:cs typeface="+mn-cs"/>
              </a:rPr>
              <a:t>Provides detail for regular and special meetings, public hearings, what constitutes a quorum, noticing meetings, and procedures for board discussion and action (such as Robert’s Rules of Order).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Board Member Ethics and Conduct</a:t>
            </a:r>
          </a:p>
          <a:p>
            <a:r>
              <a:rPr lang="en-US" sz="1200" kern="1200" dirty="0">
                <a:solidFill>
                  <a:schemeClr val="tx1"/>
                </a:solidFill>
                <a:effectLst/>
                <a:latin typeface="+mn-lt"/>
                <a:ea typeface="+mn-ea"/>
                <a:cs typeface="+mn-cs"/>
              </a:rPr>
              <a:t>Provides information on adhering to the principles of operating in the public interest, and avoiding conflict of interest and ex parte communication.</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Committees</a:t>
            </a:r>
          </a:p>
          <a:p>
            <a:r>
              <a:rPr lang="en-US" sz="1200" kern="1200" dirty="0">
                <a:solidFill>
                  <a:schemeClr val="tx1"/>
                </a:solidFill>
                <a:effectLst/>
                <a:latin typeface="+mn-lt"/>
                <a:ea typeface="+mn-ea"/>
                <a:cs typeface="+mn-cs"/>
              </a:rPr>
              <a:t>Provides information on how committees might be established to advise the planning board.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Administration and Legal </a:t>
            </a:r>
          </a:p>
          <a:p>
            <a:r>
              <a:rPr lang="en-US" sz="1200" kern="1200" dirty="0">
                <a:solidFill>
                  <a:schemeClr val="tx1"/>
                </a:solidFill>
                <a:effectLst/>
                <a:latin typeface="+mn-lt"/>
                <a:ea typeface="+mn-ea"/>
                <a:cs typeface="+mn-cs"/>
              </a:rPr>
              <a:t>Addresses board recordkeeping, including meeting records.  Also clarifies the board will seek legal advice from the city or county attorney for the planning board jurisdiction. This section may also address financial issues, such as reimbursement to planning board members for travel.</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Staff </a:t>
            </a:r>
          </a:p>
          <a:p>
            <a:r>
              <a:rPr lang="en-US" sz="1200" kern="1200" dirty="0">
                <a:solidFill>
                  <a:schemeClr val="tx1"/>
                </a:solidFill>
                <a:effectLst/>
                <a:latin typeface="+mn-lt"/>
                <a:ea typeface="+mn-ea"/>
                <a:cs typeface="+mn-cs"/>
              </a:rPr>
              <a:t>Discusses role of staff. Functions typically include role of secretary, preparing staff reports on subdivisions or other applications, financial management, drafting an annual report and annual budget to be reviewed and approved by planning board prior to submission to governing body.</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Amendment and Repeal Provisions</a:t>
            </a:r>
          </a:p>
          <a:p>
            <a:r>
              <a:rPr lang="en-US" sz="1200" kern="1200" dirty="0">
                <a:solidFill>
                  <a:schemeClr val="tx1"/>
                </a:solidFill>
                <a:effectLst/>
                <a:latin typeface="+mn-lt"/>
                <a:ea typeface="+mn-ea"/>
                <a:cs typeface="+mn-cs"/>
              </a:rPr>
              <a:t>Identifies procedures for amending bylaws and for repealing previous bylaws.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8190A-43C1-459D-B05E-383687BD2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020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President or Chair:</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Presides over meetings</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Calls special meetings</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Signs official documents</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Represents the board in discussion with governing body</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Ensures board actions are properly taken</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Vice-President or Vice-Chair:</a:t>
            </a:r>
          </a:p>
          <a:p>
            <a:pPr marL="342900" marR="0" lvl="0" indent="-342900">
              <a:spcBef>
                <a:spcPts val="0"/>
              </a:spcBef>
              <a:spcAft>
                <a:spcPts val="0"/>
              </a:spcAft>
              <a:buFont typeface="Symbol" panose="05050102010706020507" pitchFamily="18" charset="2"/>
              <a:buChar char=""/>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Performs duties of the President or Chair when that individual is not present</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Secretary is typically staff and</a:t>
            </a:r>
          </a:p>
          <a:p>
            <a:pPr marL="342900" marR="0" lvl="0" indent="-342900">
              <a:spcBef>
                <a:spcPts val="0"/>
              </a:spcBef>
              <a:spcAft>
                <a:spcPts val="0"/>
              </a:spcAft>
              <a:buFont typeface="Symbol" panose="05050102010706020507" pitchFamily="18" charset="2"/>
              <a:buChar char=""/>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Keeps minutes</a:t>
            </a:r>
          </a:p>
          <a:p>
            <a:pPr marL="342900" marR="0" lvl="0" indent="-342900">
              <a:spcBef>
                <a:spcPts val="0"/>
              </a:spcBef>
              <a:spcAft>
                <a:spcPts val="0"/>
              </a:spcAft>
              <a:buFont typeface="Symbol" panose="05050102010706020507" pitchFamily="18" charset="2"/>
              <a:buChar char=""/>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Prepares meeting/hearing notices and agendas</a:t>
            </a:r>
          </a:p>
          <a:p>
            <a:pPr marL="342900" marR="0" lvl="0" indent="-342900">
              <a:spcBef>
                <a:spcPts val="0"/>
              </a:spcBef>
              <a:spcAft>
                <a:spcPts val="0"/>
              </a:spcAft>
              <a:buFont typeface="Symbol" panose="05050102010706020507" pitchFamily="18" charset="2"/>
              <a:buChar char=""/>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Keeps board records</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All Members</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Attend meetings  - attend all meetings – if you can’t attend let the secretary know</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Be prepared for meetings</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Be familiar with Bylaws</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Be familiar with growth policies and regulations </a:t>
            </a:r>
          </a:p>
          <a:p>
            <a:pPr marL="342900" marR="0" lvl="0" indent="-342900">
              <a:spcBef>
                <a:spcPts val="0"/>
              </a:spcBef>
              <a:spcAft>
                <a:spcPts val="0"/>
              </a:spcAft>
              <a:buFont typeface="Wingdings" panose="05000000000000000000" pitchFamily="2" charset="2"/>
              <a:buChar char=""/>
              <a:tabLst>
                <a:tab pos="457200" algn="l"/>
                <a:tab pos="6858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Act ethically</a:t>
            </a:r>
          </a:p>
          <a:p>
            <a:endParaRPr lang="en-US" dirty="0"/>
          </a:p>
        </p:txBody>
      </p:sp>
      <p:sp>
        <p:nvSpPr>
          <p:cNvPr id="4" name="Slide Number Placeholder 3"/>
          <p:cNvSpPr>
            <a:spLocks noGrp="1"/>
          </p:cNvSpPr>
          <p:nvPr>
            <p:ph type="sldNum" sz="quarter" idx="10"/>
          </p:nvPr>
        </p:nvSpPr>
        <p:spPr/>
        <p:txBody>
          <a:bodyPr/>
          <a:lstStyle/>
          <a:p>
            <a:fld id="{6F38190A-43C1-459D-B05E-383687BD2E41}" type="slidenum">
              <a:rPr lang="en-US" smtClean="0"/>
              <a:t>14</a:t>
            </a:fld>
            <a:endParaRPr lang="en-US"/>
          </a:p>
        </p:txBody>
      </p:sp>
    </p:spTree>
    <p:extLst>
      <p:ext uri="{BB962C8B-B14F-4D97-AF65-F5344CB8AC3E}">
        <p14:creationId xmlns:p14="http://schemas.microsoft.com/office/powerpoint/2010/main" val="128735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tabLst>
                <a:tab pos="989965" algn="l"/>
                <a:tab pos="9906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 conflict of interest occurs when a board member could obtain some private benefit as the result of a planning board action. A private benefit may be either direct or indirect, such as creating a material personal gain or providing an advantage to relatives, neighbors, friends, or groups and associations to which the board member belongs.</a:t>
            </a:r>
          </a:p>
          <a:p>
            <a:pPr marL="457200" marR="0">
              <a:spcBef>
                <a:spcPts val="0"/>
              </a:spcBef>
              <a:spcAft>
                <a:spcPts val="0"/>
              </a:spcAft>
              <a:tabLst>
                <a:tab pos="989965" algn="l"/>
                <a:tab pos="9906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60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Having a conflict of interest does not necessarily mean that you have done something wrong; it is normal for conflicts to arise from time to time. Not declaring a potential conflict of interest is wrong. It is illegal to fail to declare a substantial conflict of interest or to participate in discussion on issues or decisions where such conflict exists.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Gifts, favors, or advantages should not be accepted if they are offered to influence the board member or if it could appear to the public that the gift was offered for that purpose. Even minor considerations that come in the form of business lunches or small gifts are not acceptable. The best guide to follow regarding gifts and favors is this: If in doubt, decline the gift.</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Ex Parte communication is a problem although it may not involve any gifts or other private benefit for the planning board member.</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tabLst>
                <a:tab pos="989965" algn="l"/>
                <a:tab pos="9906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Ex parte is a Latin term that means, “from or on one side only.” It is related to the public interest because it deals with planning board members being influenced from outside the public forum without the benefit of hearing all sides of an issue.</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Ex parte can include telephone calls, informal meetings, lunches, emails, or even a casual encounter on a street corner. The essential element of ex parte contact is that someone with a direct interest – an applicant, proponent, or an opponent of the project – is attempting to influence a planning board member.</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tabLst>
                <a:tab pos="989965" algn="l"/>
                <a:tab pos="9906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How to Deal with Ex Parte Contact:</a:t>
            </a:r>
          </a:p>
          <a:p>
            <a:pPr marL="457200" marR="0">
              <a:spcBef>
                <a:spcPts val="0"/>
              </a:spcBef>
              <a:spcAft>
                <a:spcPts val="0"/>
              </a:spcAft>
              <a:tabLst>
                <a:tab pos="989965" algn="l"/>
                <a:tab pos="9906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342900" marR="0" lvl="0" indent="-342900">
              <a:spcBef>
                <a:spcPts val="0"/>
              </a:spcBef>
              <a:spcAft>
                <a:spcPts val="0"/>
              </a:spcAft>
              <a:buFont typeface="+mj-lt"/>
              <a:buAutoNum type="arabicPeriod"/>
              <a:tabLst>
                <a:tab pos="989965" algn="l"/>
                <a:tab pos="9906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Stop the conversation when it veers to ex parte communication and invite the individual to present testimony before the entire planning board</a:t>
            </a:r>
          </a:p>
          <a:p>
            <a:pPr marL="342900" marR="0" lvl="0" indent="-342900">
              <a:spcBef>
                <a:spcPts val="0"/>
              </a:spcBef>
              <a:spcAft>
                <a:spcPts val="0"/>
              </a:spcAft>
              <a:buFont typeface="+mj-lt"/>
              <a:buAutoNum type="arabicPeriod"/>
              <a:tabLst>
                <a:tab pos="989965" algn="l"/>
                <a:tab pos="9906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If the person is unwilling to testify, encourage them to send a letter to planning staff so it is on the record</a:t>
            </a:r>
          </a:p>
          <a:p>
            <a:pPr marL="342900" marR="0" lvl="0" indent="-342900">
              <a:spcBef>
                <a:spcPts val="0"/>
              </a:spcBef>
              <a:spcAft>
                <a:spcPts val="0"/>
              </a:spcAft>
              <a:buFont typeface="+mj-lt"/>
              <a:buAutoNum type="arabicPeriod"/>
              <a:tabLst>
                <a:tab pos="989965" algn="l"/>
                <a:tab pos="9906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If you receive written information not sent to other planning board members, send it to planning staff to include in planning board packets </a:t>
            </a:r>
          </a:p>
          <a:p>
            <a:pPr marL="342900" marR="0" lvl="0" indent="-342900">
              <a:spcBef>
                <a:spcPts val="0"/>
              </a:spcBef>
              <a:spcAft>
                <a:spcPts val="0"/>
              </a:spcAft>
              <a:buFont typeface="+mj-lt"/>
              <a:buAutoNum type="arabicPeriod"/>
              <a:tabLst>
                <a:tab pos="989965" algn="l"/>
                <a:tab pos="9906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If you have ex parte contact, disclose that fact on the record before the meeting begins.</a:t>
            </a:r>
          </a:p>
          <a:p>
            <a:endParaRPr lang="en-US" dirty="0"/>
          </a:p>
        </p:txBody>
      </p:sp>
      <p:sp>
        <p:nvSpPr>
          <p:cNvPr id="4" name="Slide Number Placeholder 3"/>
          <p:cNvSpPr>
            <a:spLocks noGrp="1"/>
          </p:cNvSpPr>
          <p:nvPr>
            <p:ph type="sldNum" sz="quarter" idx="10"/>
          </p:nvPr>
        </p:nvSpPr>
        <p:spPr/>
        <p:txBody>
          <a:bodyPr/>
          <a:lstStyle/>
          <a:p>
            <a:fld id="{6F38190A-43C1-459D-B05E-383687BD2E41}" type="slidenum">
              <a:rPr lang="en-US" smtClean="0"/>
              <a:t>15</a:t>
            </a:fld>
            <a:endParaRPr lang="en-US"/>
          </a:p>
        </p:txBody>
      </p:sp>
    </p:spTree>
    <p:extLst>
      <p:ext uri="{BB962C8B-B14F-4D97-AF65-F5344CB8AC3E}">
        <p14:creationId xmlns:p14="http://schemas.microsoft.com/office/powerpoint/2010/main" val="4113380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We</a:t>
            </a:r>
            <a:r>
              <a:rPr lang="en-US" sz="1200" baseline="0" dirty="0">
                <a:effectLst/>
                <a:latin typeface="Gotham Book" panose="02000604040000020004" pitchFamily="50" charset="0"/>
                <a:ea typeface="Times New Roman" panose="02020603050405020304" pitchFamily="18" charset="0"/>
                <a:cs typeface="Times New Roman" panose="02020603050405020304" pitchFamily="18" charset="0"/>
              </a:rPr>
              <a:t> want to thank you for taking the time to listen to our presentation, and </a:t>
            </a:r>
            <a:r>
              <a:rPr lang="en-US" sz="1200" baseline="0">
                <a:effectLst/>
                <a:latin typeface="Gotham Book" panose="02000604040000020004" pitchFamily="50" charset="0"/>
                <a:ea typeface="Times New Roman" panose="02020603050405020304" pitchFamily="18" charset="0"/>
                <a:cs typeface="Times New Roman" panose="02020603050405020304" pitchFamily="18" charset="0"/>
              </a:rPr>
              <a:t>in closing, </a:t>
            </a:r>
            <a:r>
              <a:rPr lang="en-US" sz="1200" baseline="0" dirty="0">
                <a:effectLst/>
                <a:latin typeface="Gotham Book" panose="02000604040000020004" pitchFamily="50" charset="0"/>
                <a:ea typeface="Times New Roman" panose="02020603050405020304" pitchFamily="18" charset="0"/>
                <a:cs typeface="Times New Roman" panose="02020603050405020304" pitchFamily="18" charset="0"/>
              </a:rPr>
              <a:t>we will leave you with 10 best practices for all planning board members.</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Prepare and maintain a growth policy, refer to it, make decisions that are consistent with its policies, and implement them</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Develop and adopt bylaws and procedures and stick to them</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Annually reexamine what you are doing as a planning board member, how well you are doing, and how to do better</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Prepare an annual report that summarizes work of the past year and recommends priorities for the next year; submit the report to the governing body and share with the public</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Consider a public forum every year or so – ask the public about how things are going and what they want to be done </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As a board, ask to participate in preparing the jurisdiction’s planning budget</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Attend meetings with the governing body and planning board to exchange ideas and assess objectives</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As a board, communicate with staff what information you want that you may not be receiving, how you want materials presented to you, etc. </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Educate yourself, attend courses on planning techniques or land use law</a:t>
            </a:r>
          </a:p>
          <a:p>
            <a:pPr marL="342900" marR="0" lvl="0" indent="-342900">
              <a:spcBef>
                <a:spcPts val="0"/>
              </a:spcBef>
              <a:spcAft>
                <a:spcPts val="0"/>
              </a:spcAft>
              <a:buFont typeface="+mj-lt"/>
              <a:buAutoNum type="arabicParenR"/>
              <a:tabLst>
                <a:tab pos="457200" algn="l"/>
              </a:tabLs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Advocate for good planning</a:t>
            </a:r>
          </a:p>
          <a:p>
            <a:endParaRPr lang="en-US" dirty="0"/>
          </a:p>
        </p:txBody>
      </p:sp>
      <p:sp>
        <p:nvSpPr>
          <p:cNvPr id="4" name="Slide Number Placeholder 3"/>
          <p:cNvSpPr>
            <a:spLocks noGrp="1"/>
          </p:cNvSpPr>
          <p:nvPr>
            <p:ph type="sldNum" sz="quarter" idx="10"/>
          </p:nvPr>
        </p:nvSpPr>
        <p:spPr/>
        <p:txBody>
          <a:bodyPr/>
          <a:lstStyle/>
          <a:p>
            <a:fld id="{6F38190A-43C1-459D-B05E-383687BD2E41}" type="slidenum">
              <a:rPr lang="en-US" smtClean="0"/>
              <a:t>16</a:t>
            </a:fld>
            <a:endParaRPr lang="en-US"/>
          </a:p>
        </p:txBody>
      </p:sp>
    </p:spTree>
    <p:extLst>
      <p:ext uri="{BB962C8B-B14F-4D97-AF65-F5344CB8AC3E}">
        <p14:creationId xmlns:p14="http://schemas.microsoft.com/office/powerpoint/2010/main" val="349484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is a Planning Board?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planning board is a group of citizens who advise on planning, land use, and community development for towns, cities, and counties. The governing bodies of the local jurisdiction appoint them. The governing body of a county is the board of county commissioners and the governing body of a city or town is the city council or city commission.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does the Planning Board do?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Planning boards advise the governing bodies on land use matters.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two lists on the bottom right show those functions authorized or required in Montana state statute.  Planning boards have a role in growth policies, subdivision, county-initiated zoning, urban renewal plans, conservation easements, and lakeshore regulations. In addition, they can propose subdivision regulations, and regulations and plans for infrastructure.  They can also advise on other plans.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Although there are several land use matters that involve a planning board, some of the requirements apply only in counties and some apply only in cities.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most Montana communities, planning boards spend more time on subdivision review than any other function. Developing and implementing growth policies is typically next in terms of work effort.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F38190A-43C1-459D-B05E-383687BD2E41}" type="slidenum">
              <a:rPr lang="en-US" smtClean="0"/>
              <a:t>2</a:t>
            </a:fld>
            <a:endParaRPr lang="en-US"/>
          </a:p>
        </p:txBody>
      </p:sp>
    </p:spTree>
    <p:extLst>
      <p:ext uri="{BB962C8B-B14F-4D97-AF65-F5344CB8AC3E}">
        <p14:creationId xmlns:p14="http://schemas.microsoft.com/office/powerpoint/2010/main" val="1725164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Montana, each planning board has a legally defined area for which it is responsible, the planning board’s “jurisdictional area.” The jurisdictional area can be a city, a county, or a combination of cities, or cities and counties. The number of planning board members and what jurisdictions they represent varies by what is included in the planning board’s jurisdictional area.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State statute instructs planning boards to develop “regulations” for planning board affairs. Planning boards adopt and operate under bylaws to fulfill this statutory duty.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planning board can make recommendations on land use matters, but the governing body makes the final decisions.  The governing body also appoints staff to assist with planning board activities.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Staff typically administer local regulations and prepare detailed written reports for planning board review on proposed subdivisions, growth policies, and other land use matters.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8190A-43C1-459D-B05E-383687BD2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33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fundamentals can guide how you act in any task you take on as a board member.</a:t>
            </a:r>
          </a:p>
          <a:p>
            <a:endParaRPr lang="en-US" dirty="0"/>
          </a:p>
          <a:p>
            <a:r>
              <a:rPr lang="en-US" dirty="0"/>
              <a:t>1.	Act in the Public Interest</a:t>
            </a:r>
          </a:p>
          <a:p>
            <a:endParaRPr lang="en-US" dirty="0"/>
          </a:p>
          <a:p>
            <a:r>
              <a:rPr lang="en-US" dirty="0"/>
              <a:t>Planning board members must act and make decisions in the “public interest.” The public interest represents the benefits to society rather than to a certain group or an individual. For the planning board, the society is the community that you serve in your jurisdictional area. </a:t>
            </a:r>
          </a:p>
          <a:p>
            <a:endParaRPr lang="en-US" dirty="0"/>
          </a:p>
          <a:p>
            <a:r>
              <a:rPr lang="en-US" dirty="0"/>
              <a:t>2.	Provide Objective Decisions</a:t>
            </a:r>
          </a:p>
          <a:p>
            <a:endParaRPr lang="en-US" dirty="0"/>
          </a:p>
          <a:p>
            <a:r>
              <a:rPr lang="en-US" dirty="0"/>
              <a:t>Objective, reasonable decision-making based on facts is fundamental to sound and legally defensible decisions.  Every decision on a land use application reviewed by the planning board should have a written record, called “Findings of Fact.”</a:t>
            </a:r>
          </a:p>
          <a:p>
            <a:endParaRPr lang="en-US" dirty="0"/>
          </a:p>
          <a:p>
            <a:r>
              <a:rPr lang="en-US" dirty="0"/>
              <a:t>3.	Understand Plans and Regulations </a:t>
            </a:r>
          </a:p>
          <a:p>
            <a:endParaRPr lang="en-US" dirty="0"/>
          </a:p>
          <a:p>
            <a:r>
              <a:rPr lang="en-US" dirty="0"/>
              <a:t>Read and be familiar with the local growth policy, local subdivision regulations, and any other regulations and plans the planning board deals with on a regular basis. Doing so will help to ensure objective decision making.</a:t>
            </a:r>
          </a:p>
          <a:p>
            <a:endParaRPr lang="en-US" dirty="0"/>
          </a:p>
          <a:p>
            <a:r>
              <a:rPr lang="en-US" dirty="0"/>
              <a:t>4.	Work to Update Local Regulations to Conform to State Statute</a:t>
            </a:r>
          </a:p>
          <a:p>
            <a:endParaRPr lang="en-US" dirty="0"/>
          </a:p>
          <a:p>
            <a:r>
              <a:rPr lang="en-US" dirty="0"/>
              <a:t>Much of what you review as a planning board member is explicitly required by Montana statute. Montana land use statutes have been changed in nearly every legislative session for the past 20 years. If local regulations, including subdivision regulations, are not updated to conform to state statute, it can result in confusion and potential legal issues. </a:t>
            </a:r>
          </a:p>
          <a:p>
            <a:endParaRPr lang="en-US" dirty="0"/>
          </a:p>
          <a:p>
            <a:r>
              <a:rPr lang="en-US" dirty="0"/>
              <a:t>5.	Involve the Public and Build Awareness</a:t>
            </a:r>
          </a:p>
          <a:p>
            <a:endParaRPr lang="en-US" dirty="0"/>
          </a:p>
          <a:p>
            <a:r>
              <a:rPr lang="en-US" dirty="0"/>
              <a:t>Encouraging public involvement, communicating the value of planning, and consensus building are important for planning board members. Planning board members learn what is important to everyone in the community by listening to citizens’ concerns, especially those concerns of differing views.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8190A-43C1-459D-B05E-383687BD2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08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Planning drives constructive change in a long-range context</a:t>
            </a:r>
          </a:p>
          <a:p>
            <a:r>
              <a:rPr lang="en-US" dirty="0"/>
              <a:t>2.	Communities that don’t plan get left behind</a:t>
            </a:r>
          </a:p>
          <a:p>
            <a:r>
              <a:rPr lang="en-US" dirty="0"/>
              <a:t>3.	Planning builds momentum for priority projects</a:t>
            </a:r>
          </a:p>
          <a:p>
            <a:r>
              <a:rPr lang="en-US" dirty="0"/>
              <a:t>4.	Planning ensures initiatives are not redundant or going in different directions</a:t>
            </a:r>
          </a:p>
          <a:p>
            <a:r>
              <a:rPr lang="en-US" dirty="0"/>
              <a:t>5.	Planning is more cost effective than reacting to problems</a:t>
            </a:r>
          </a:p>
          <a:p>
            <a:r>
              <a:rPr lang="en-US" dirty="0"/>
              <a:t>6.	Planning provides predictability</a:t>
            </a:r>
          </a:p>
          <a:p>
            <a:r>
              <a:rPr lang="en-US" dirty="0"/>
              <a:t>7.	Planning makes it easier for private sector to assess costs and benefits of development</a:t>
            </a:r>
          </a:p>
          <a:p>
            <a:r>
              <a:rPr lang="en-US" dirty="0"/>
              <a:t>8.	Planning provides continuity through political cycles</a:t>
            </a:r>
          </a:p>
          <a:p>
            <a:r>
              <a:rPr lang="en-US" dirty="0"/>
              <a:t>9.	Planning improves ability to compete for economic activity</a:t>
            </a:r>
          </a:p>
          <a:p>
            <a:r>
              <a:rPr lang="en-US" dirty="0"/>
              <a:t>10.	Planning helps conserve areas important for public and environment</a:t>
            </a:r>
          </a:p>
          <a:p>
            <a:endParaRPr lang="en-US" dirty="0"/>
          </a:p>
          <a:p>
            <a:r>
              <a:rPr lang="en-US" dirty="0"/>
              <a:t>In addition, planning makes it easier to secure project funding.  </a:t>
            </a:r>
          </a:p>
          <a:p>
            <a:r>
              <a:rPr lang="en-US" dirty="0"/>
              <a:t>Government agencies and private-public partners want to see how a proposed project fits within a bigger picture of long-range planning.  Some will not fund without that information.</a:t>
            </a:r>
          </a:p>
          <a:p>
            <a:endParaRPr lang="en-US" dirty="0"/>
          </a:p>
          <a:p>
            <a:endParaRPr lang="en-US" dirty="0"/>
          </a:p>
        </p:txBody>
      </p:sp>
      <p:sp>
        <p:nvSpPr>
          <p:cNvPr id="4" name="Slide Number Placeholder 3"/>
          <p:cNvSpPr>
            <a:spLocks noGrp="1"/>
          </p:cNvSpPr>
          <p:nvPr>
            <p:ph type="sldNum" sz="quarter" idx="10"/>
          </p:nvPr>
        </p:nvSpPr>
        <p:spPr/>
        <p:txBody>
          <a:bodyPr/>
          <a:lstStyle/>
          <a:p>
            <a:fld id="{6F38190A-43C1-459D-B05E-383687BD2E41}" type="slidenum">
              <a:rPr lang="en-US" smtClean="0"/>
              <a:t>5</a:t>
            </a:fld>
            <a:endParaRPr lang="en-US"/>
          </a:p>
        </p:txBody>
      </p:sp>
    </p:spTree>
    <p:extLst>
      <p:ext uri="{BB962C8B-B14F-4D97-AF65-F5344CB8AC3E}">
        <p14:creationId xmlns:p14="http://schemas.microsoft.com/office/powerpoint/2010/main" val="322349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Montana, a growth policy is the plan that describes the community’s long-term vision and the general steps needed to achieve the vision. The term growth policy is equally applicable to Montana communities that are experiencing dramatic population increases and those that have static or declining populations. All communities can benefit from establishing a vision for their future.</a:t>
            </a:r>
          </a:p>
          <a:p>
            <a:pPr marL="0" indent="0">
              <a:buNone/>
            </a:pPr>
            <a:endParaRPr lang="en-US" dirty="0"/>
          </a:p>
          <a:p>
            <a:pPr marL="0" indent="0">
              <a:buNone/>
            </a:pPr>
            <a:r>
              <a:rPr lang="en-US" dirty="0"/>
              <a:t>Montana statute requires planning boards to develop growth policies, hold a public hearing, and make a recommendation to the governing body.  It doesn’t require planning boards to actually write the plan.  Staff who are familiar with statutory requirements typically write the document with guidance from the planning board. </a:t>
            </a:r>
          </a:p>
          <a:p>
            <a:pPr marL="0" indent="0">
              <a:buNone/>
            </a:pPr>
            <a:endParaRPr lang="en-US" dirty="0"/>
          </a:p>
          <a:p>
            <a:pPr marL="0" indent="0">
              <a:buNone/>
            </a:pPr>
            <a:r>
              <a:rPr lang="en-US" dirty="0"/>
              <a:t>Montana statute requires the following contents in a growth policy:</a:t>
            </a:r>
          </a:p>
          <a:p>
            <a:pPr marL="0" indent="0">
              <a:buNone/>
            </a:pPr>
            <a:r>
              <a:rPr lang="en-US" dirty="0"/>
              <a:t>•	Existing and future trends for several topics including land uses, population, housing, economics, local services, and natural resources</a:t>
            </a:r>
          </a:p>
          <a:p>
            <a:pPr marL="0" indent="0">
              <a:buNone/>
            </a:pPr>
            <a:r>
              <a:rPr lang="en-US" dirty="0"/>
              <a:t>•	Goals and objectives</a:t>
            </a:r>
          </a:p>
          <a:p>
            <a:pPr marL="0" indent="0">
              <a:buNone/>
            </a:pPr>
            <a:r>
              <a:rPr lang="en-US" dirty="0"/>
              <a:t>•	Implementation – strategies and schedule</a:t>
            </a:r>
          </a:p>
          <a:p>
            <a:pPr marL="0" indent="0">
              <a:buNone/>
            </a:pPr>
            <a:r>
              <a:rPr lang="en-US" dirty="0"/>
              <a:t>•	Subdivision Review Criteria</a:t>
            </a:r>
          </a:p>
          <a:p>
            <a:pPr marL="0" indent="0">
              <a:buNone/>
            </a:pPr>
            <a:r>
              <a:rPr lang="en-US" dirty="0"/>
              <a:t>•	Subdivision Hearing Process</a:t>
            </a:r>
          </a:p>
          <a:p>
            <a:pPr marL="0" indent="0">
              <a:buNone/>
            </a:pPr>
            <a:r>
              <a:rPr lang="en-US" dirty="0"/>
              <a:t>•	Public infrastructure strategy</a:t>
            </a:r>
          </a:p>
          <a:p>
            <a:pPr marL="0" indent="0">
              <a:buNone/>
            </a:pPr>
            <a:r>
              <a:rPr lang="en-US" dirty="0"/>
              <a:t>•	Provisions for updates</a:t>
            </a:r>
          </a:p>
          <a:p>
            <a:pPr marL="0" indent="0">
              <a:buNone/>
            </a:pPr>
            <a:r>
              <a:rPr lang="en-US" dirty="0"/>
              <a:t>•	And more items that may be required under certain circumstances or that are optional add-ons</a:t>
            </a:r>
          </a:p>
          <a:p>
            <a:pPr marL="0" indent="0">
              <a:buNone/>
            </a:pPr>
            <a:endParaRPr lang="en-US" dirty="0"/>
          </a:p>
          <a:p>
            <a:pPr marL="0" indent="0">
              <a:buNone/>
            </a:pPr>
            <a:r>
              <a:rPr lang="en-US" dirty="0"/>
              <a:t>Planning board members’ roles on a growth policy generally include:</a:t>
            </a:r>
          </a:p>
          <a:p>
            <a:pPr marL="0" indent="0">
              <a:buNone/>
            </a:pPr>
            <a:r>
              <a:rPr lang="en-US" dirty="0"/>
              <a:t>•	Guiding development of the growth policy overall,</a:t>
            </a:r>
          </a:p>
          <a:p>
            <a:pPr marL="0" indent="0">
              <a:buNone/>
            </a:pPr>
            <a:r>
              <a:rPr lang="en-US" dirty="0"/>
              <a:t>•	Understanding why a growth policy is important and being able to communicate that to others</a:t>
            </a:r>
          </a:p>
          <a:p>
            <a:pPr marL="0" indent="0">
              <a:buNone/>
            </a:pPr>
            <a:r>
              <a:rPr lang="en-US" dirty="0"/>
              <a:t>•	Reviewing draft documents and other growth policy materials</a:t>
            </a:r>
          </a:p>
          <a:p>
            <a:pPr marL="0" indent="0">
              <a:buNone/>
            </a:pPr>
            <a:r>
              <a:rPr lang="en-US" dirty="0"/>
              <a:t>•	Discussing drafts and other growth policy items with staff or consultants, as part of scheduled planning board meetings</a:t>
            </a:r>
          </a:p>
          <a:p>
            <a:pPr marL="0" indent="0">
              <a:buNone/>
            </a:pPr>
            <a:r>
              <a:rPr lang="en-US" dirty="0"/>
              <a:t>•	Encouraging opportunities for sharing information with the public and obtaining comments to help shape the growth policy before the required public hearing</a:t>
            </a:r>
          </a:p>
          <a:p>
            <a:pPr marL="0" indent="0">
              <a:buNone/>
            </a:pPr>
            <a:r>
              <a:rPr lang="en-US" dirty="0"/>
              <a:t>•	Holding a public hearing, and considering comments prior to making a recommendation to the governing body (This last item is a requirement of Montana statute)</a:t>
            </a:r>
          </a:p>
          <a:p>
            <a:pPr marL="0" indent="0">
              <a:buNone/>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6F38190A-43C1-459D-B05E-383687BD2E41}" type="slidenum">
              <a:rPr lang="en-US" smtClean="0"/>
              <a:t>6</a:t>
            </a:fld>
            <a:endParaRPr lang="en-US"/>
          </a:p>
        </p:txBody>
      </p:sp>
    </p:spTree>
    <p:extLst>
      <p:ext uri="{BB962C8B-B14F-4D97-AF65-F5344CB8AC3E}">
        <p14:creationId xmlns:p14="http://schemas.microsoft.com/office/powerpoint/2010/main" val="2129803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Planning boards can play an important role in monitoring progress on growth policy initiatives by:</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Providing annual progress reports to the governing body  </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Being proactive about updates </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Being advocates for moving action strategies forward.  This can be done in 2 ways:</a:t>
            </a:r>
          </a:p>
          <a:p>
            <a:pPr marL="742950" marR="0" lvl="1" indent="-285750">
              <a:spcBef>
                <a:spcPts val="0"/>
              </a:spcBef>
              <a:spcAft>
                <a:spcPts val="0"/>
              </a:spcAft>
              <a:buFont typeface="+mj-lt"/>
              <a:buAutoNum type="alphaL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Communicate with the governing body on a regular basis regarding growth policy implementation</a:t>
            </a:r>
          </a:p>
          <a:p>
            <a:pPr marL="742950" marR="0" lvl="1" indent="-285750">
              <a:spcBef>
                <a:spcPts val="0"/>
              </a:spcBef>
              <a:spcAft>
                <a:spcPts val="0"/>
              </a:spcAft>
              <a:buFont typeface="+mj-lt"/>
              <a:buAutoNum type="alphaL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Work with staff to prepare recommendations to the governing body on project priorities, implementation schedule, and identify needed resource opportunities</a:t>
            </a:r>
          </a:p>
          <a:p>
            <a:endParaRPr lang="en-US" dirty="0"/>
          </a:p>
          <a:p>
            <a:r>
              <a:rPr lang="en-US" dirty="0"/>
              <a:t>Planning boards review regulations, applications and plans for conformity with the growth policy.   Lists of these items are shown next to the blue and gold tabs on the slide.</a:t>
            </a:r>
          </a:p>
          <a:p>
            <a:endParaRPr lang="en-US" dirty="0"/>
          </a:p>
          <a:p>
            <a:r>
              <a:rPr lang="en-US" dirty="0"/>
              <a:t>Of particular note:</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Municipal zoning must follow the guidance in the growth policy.</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State statute requires subdivision regulations to conform to the growth policy AND the growth policy must contain the following items pertaining to subdivision review:</a:t>
            </a:r>
          </a:p>
          <a:p>
            <a:pPr marL="800100" marR="0" lvl="1" indent="-342900">
              <a:spcBef>
                <a:spcPts val="0"/>
              </a:spcBef>
              <a:spcAft>
                <a:spcPts val="0"/>
              </a:spcAft>
              <a:buFont typeface="+mj-lt"/>
              <a:buAutoNum type="alphaLcParenR"/>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growth policy must define the “608(3)(a) criteria”, a reference to their location in state statue  -- these are the subdivision review criteria for impacts on agriculture, agricultural water user facilities, local services, the natural environment, wildlife, wildlife habitat, and public health and safety</a:t>
            </a:r>
          </a:p>
          <a:p>
            <a:pPr marL="800100" marR="0" lvl="1" indent="-342900">
              <a:spcBef>
                <a:spcPts val="0"/>
              </a:spcBef>
              <a:spcAft>
                <a:spcPts val="0"/>
              </a:spcAft>
              <a:buFont typeface="+mj-lt"/>
              <a:buAutoNum type="alphaLcParenR"/>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Growth policies also establish the procedures for subdivision hearings</a:t>
            </a:r>
          </a:p>
          <a:p>
            <a:endParaRPr lang="en-US" dirty="0"/>
          </a:p>
          <a:p>
            <a:endParaRPr lang="en-US" dirty="0"/>
          </a:p>
        </p:txBody>
      </p:sp>
      <p:sp>
        <p:nvSpPr>
          <p:cNvPr id="4" name="Slide Number Placeholder 3"/>
          <p:cNvSpPr>
            <a:spLocks noGrp="1"/>
          </p:cNvSpPr>
          <p:nvPr>
            <p:ph type="sldNum" sz="quarter" idx="10"/>
          </p:nvPr>
        </p:nvSpPr>
        <p:spPr/>
        <p:txBody>
          <a:bodyPr/>
          <a:lstStyle/>
          <a:p>
            <a:fld id="{6F38190A-43C1-459D-B05E-383687BD2E41}" type="slidenum">
              <a:rPr lang="en-US" smtClean="0"/>
              <a:t>7</a:t>
            </a:fld>
            <a:endParaRPr lang="en-US"/>
          </a:p>
        </p:txBody>
      </p:sp>
    </p:spTree>
    <p:extLst>
      <p:ext uri="{BB962C8B-B14F-4D97-AF65-F5344CB8AC3E}">
        <p14:creationId xmlns:p14="http://schemas.microsoft.com/office/powerpoint/2010/main" val="1741308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Subdivision, generally speaking, is a division of land into parcels intended for sale or other transfer of ownership. The plat is the document that creates the land into subdivision lots.  Subdivision plats include the overall layout of streets, utilities, lots, blocks and public areas.  The schematic in the lower right hand corner of this slide is a subdivision plat for hundreds of lots.</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process of information from staff and the public to the planning board prior to their recommendation is the same general approach as for growth policies, as shown in the upper right hand corner of this slide.</a:t>
            </a:r>
          </a:p>
          <a:p>
            <a:pPr marL="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There are 10 basic steps in subdivision review and only two require direct participation by the Planning Board.  The two planning board activities are shown in gold on the slide.</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first 6 steps are generally managed by staff and include:</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Staff hold a Pre-Application meeting with the </a:t>
            </a:r>
            <a:r>
              <a:rPr lang="en-US" sz="1200" dirty="0" err="1">
                <a:effectLst/>
                <a:latin typeface="Gotham Book" panose="02000604040000020004" pitchFamily="50" charset="0"/>
                <a:ea typeface="Times New Roman" panose="02020603050405020304" pitchFamily="18" charset="0"/>
                <a:cs typeface="Times New Roman" panose="02020603050405020304" pitchFamily="18" charset="0"/>
              </a:rPr>
              <a:t>subdivider</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to review initial concepts proposed by the </a:t>
            </a:r>
            <a:r>
              <a:rPr lang="en-US" sz="1200" dirty="0" err="1">
                <a:effectLst/>
                <a:latin typeface="Gotham Book" panose="02000604040000020004" pitchFamily="50" charset="0"/>
                <a:ea typeface="Times New Roman" panose="02020603050405020304" pitchFamily="18" charset="0"/>
                <a:cs typeface="Times New Roman" panose="02020603050405020304" pitchFamily="18" charset="0"/>
              </a:rPr>
              <a:t>subdivider</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and to review subdivision requirements</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Developer submits the Application </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Staff Review the Application for all required elements and for the sufficiency of information</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Site Inspection – this may include the planning board, but would need to be noticed as a planning board meeting</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Staff submit the application to utility providers and local, state, and federal agencies to help determine if the subdivision meets other applicable regulations.</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Staff report – this document includes findings of fact, conclusions, and staff recommendation on approval, conditional approval, or denial.</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next two steps involve the planning board.</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0" marR="0" lvl="0" indent="0">
              <a:spcBef>
                <a:spcPts val="0"/>
              </a:spcBef>
              <a:spcAft>
                <a:spcPts val="0"/>
              </a:spcAft>
              <a:buFont typeface="+mj-lt"/>
              <a:buNone/>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7. Before the planning board makes its recommendation, it considers public comment.  The Montana Subdivision and Platting Act requires at least one public hearing. Many communities have a hearing with the planning board and another with the governing body.  Note that the first minor subdivision from a tract of record is exempted from any hearing requirement.  A minor subdivision contains five or fewer lots.</a:t>
            </a:r>
          </a:p>
          <a:p>
            <a:pPr marL="0" marR="0" lvl="0" indent="0">
              <a:spcBef>
                <a:spcPts val="0"/>
              </a:spcBef>
              <a:spcAft>
                <a:spcPts val="0"/>
              </a:spcAft>
              <a:buFont typeface="+mj-lt"/>
              <a:buNone/>
            </a:pPr>
            <a:endParaRPr lang="en-US" sz="1200" dirty="0">
              <a:effectLst/>
              <a:latin typeface="Gotham Book" panose="02000604040000020004" pitchFamily="50" charset="0"/>
              <a:ea typeface="Times New Roman" panose="02020603050405020304" pitchFamily="18" charset="0"/>
              <a:cs typeface="Times New Roman" panose="02020603050405020304" pitchFamily="18" charset="0"/>
            </a:endParaRPr>
          </a:p>
          <a:p>
            <a:pPr marL="228600" marR="0" lvl="0" indent="-228600">
              <a:spcBef>
                <a:spcPts val="0"/>
              </a:spcBef>
              <a:spcAft>
                <a:spcPts val="0"/>
              </a:spcAft>
              <a:buFont typeface="+mj-lt"/>
              <a:buAutoNum type="arabicPeriod" startAt="8"/>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planning board makes its recommendation to the governing body to approve, approve with conditions, or deny the application.</a:t>
            </a:r>
          </a:p>
          <a:p>
            <a:pPr marL="228600" marR="0" lvl="0" indent="-228600">
              <a:spcBef>
                <a:spcPts val="0"/>
              </a:spcBef>
              <a:spcAft>
                <a:spcPts val="0"/>
              </a:spcAft>
              <a:buFont typeface="+mj-lt"/>
              <a:buAutoNum type="arabicPeriod" startAt="8"/>
            </a:pPr>
            <a:endParaRPr lang="en-US" sz="1200" dirty="0">
              <a:effectLst/>
              <a:latin typeface="Gotham Book" panose="02000604040000020004" pitchFamily="50" charset="0"/>
              <a:ea typeface="Times New Roman" panose="02020603050405020304" pitchFamily="18" charset="0"/>
              <a:cs typeface="Times New Roman" panose="02020603050405020304" pitchFamily="18" charset="0"/>
            </a:endParaRPr>
          </a:p>
          <a:p>
            <a:pPr marL="228600" marR="0" lvl="0" indent="-228600">
              <a:spcBef>
                <a:spcPts val="0"/>
              </a:spcBef>
              <a:spcAft>
                <a:spcPts val="0"/>
              </a:spcAft>
              <a:buFont typeface="+mj-lt"/>
              <a:buAutoNum type="arabicPeriod" startAt="8"/>
            </a:pPr>
            <a:endParaRPr lang="en-US" sz="1200" dirty="0">
              <a:effectLst/>
              <a:latin typeface="Gotham Book" panose="02000604040000020004" pitchFamily="50"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0" marR="0" lvl="0" indent="0">
              <a:spcBef>
                <a:spcPts val="0"/>
              </a:spcBef>
              <a:spcAft>
                <a:spcPts val="0"/>
              </a:spcAft>
              <a:buFont typeface="+mj-lt"/>
              <a:buNone/>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9.  The governing body considers the planning board recommendation along with public comment, subdivision application materials, and other information and makes their final decision.   If the planning board has not held a public hearing, the governing body must hold one prior to its decision.</a:t>
            </a:r>
          </a:p>
          <a:p>
            <a:pPr marL="6858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0" marR="0" lvl="0" indent="0">
              <a:spcBef>
                <a:spcPts val="0"/>
              </a:spcBef>
              <a:spcAft>
                <a:spcPts val="0"/>
              </a:spcAft>
              <a:buFont typeface="+mj-lt"/>
              <a:buNone/>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10.  If the preliminary plat application is approved or approved with conditions, the </a:t>
            </a:r>
            <a:r>
              <a:rPr lang="en-US" sz="1200" dirty="0" err="1">
                <a:effectLst/>
                <a:latin typeface="Gotham Book" panose="02000604040000020004" pitchFamily="50" charset="0"/>
                <a:ea typeface="Times New Roman" panose="02020603050405020304" pitchFamily="18" charset="0"/>
                <a:cs typeface="Times New Roman" panose="02020603050405020304" pitchFamily="18" charset="0"/>
              </a:rPr>
              <a:t>subdivider</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then prepares materials for final plat.  The governing body reviews those materials to ensure that conditions and final plat requirements have been met.  Upon receiving final plat approval, the </a:t>
            </a:r>
            <a:r>
              <a:rPr lang="en-US" sz="1200" dirty="0" err="1">
                <a:effectLst/>
                <a:latin typeface="Gotham Book" panose="02000604040000020004" pitchFamily="50" charset="0"/>
                <a:ea typeface="Times New Roman" panose="02020603050405020304" pitchFamily="18" charset="0"/>
                <a:cs typeface="Times New Roman" panose="02020603050405020304" pitchFamily="18" charset="0"/>
              </a:rPr>
              <a:t>subdivider</a:t>
            </a: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may file the plat with the clerk and recorder, and the lots are officially recognized as individual parcels for transfer. </a:t>
            </a:r>
          </a:p>
          <a:p>
            <a:pPr marL="0" marR="0" lvl="0" indent="0">
              <a:spcBef>
                <a:spcPts val="0"/>
              </a:spcBef>
              <a:spcAft>
                <a:spcPts val="0"/>
              </a:spcAft>
              <a:buFont typeface="+mj-lt"/>
              <a:buNone/>
            </a:pPr>
            <a:endParaRPr lang="en-US" sz="1200" dirty="0">
              <a:effectLst/>
              <a:latin typeface="Gotham Book" panose="02000604040000020004" pitchFamily="50"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F38190A-43C1-459D-B05E-383687BD2E41}" type="slidenum">
              <a:rPr lang="en-US" smtClean="0"/>
              <a:t>8</a:t>
            </a:fld>
            <a:endParaRPr lang="en-US"/>
          </a:p>
        </p:txBody>
      </p:sp>
    </p:spTree>
    <p:extLst>
      <p:ext uri="{BB962C8B-B14F-4D97-AF65-F5344CB8AC3E}">
        <p14:creationId xmlns:p14="http://schemas.microsoft.com/office/powerpoint/2010/main" val="1282794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planning board recommendation is made based on review criteria, any requests made for variances, and conditions for mitigating adverse impacts.  The rationale for the recommendation is made in the “Findings of Fact” and “Conclusions.”</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statutory review criteria are listed in the upper left hand corner.   These include:</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“608(3)(a) criteria -  the subdivision review criteria for impacts on agriculture, agricultural water user facilities, local services, the natural environment, wildlife, wildlife habitat, and public health and safety</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Survey requirements</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Subdivision regulation requirements</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Subdivision review procedures</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Utility easements</a:t>
            </a:r>
          </a:p>
          <a:p>
            <a:pPr marL="342900" marR="0" lvl="0" indent="-342900">
              <a:spcBef>
                <a:spcPts val="0"/>
              </a:spcBef>
              <a:spcAft>
                <a:spcPts val="0"/>
              </a:spcAft>
              <a:buFont typeface="+mj-lt"/>
              <a:buAutoNum type="arabicPeriod"/>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Legal and physical access</a:t>
            </a:r>
          </a:p>
          <a:p>
            <a:pPr marL="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If the subdivision does not meet review criteria or impacts are significant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…AND…</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Conditions will bring the subdivision into compliance and reduce impacts to acceptable levels, then conditions can be part of an “approval with conditions.”</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If a request for a variance has been received, the planning board recommendation must address the variances.  A variance is a relaxation of a requirement when strict adherence would cause undue hardship.  Economic hardship alone is insufficient to qualify as “undue hardship.” Typically, the undue hardship relates to unique conditions on the site.  No variance can violate other regulations, increase public costs, or adversely affect public health or safety.</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importance of the “Findings of Fact” cannot be underestimated.  They form the legal basis of the recommendation.  Findings of Fact typically present facts for each review criterion and draw conclusions based on the facts.</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 </a:t>
            </a:r>
          </a:p>
          <a:p>
            <a:pPr marL="457200" marR="0">
              <a:spcBef>
                <a:spcPts val="0"/>
              </a:spcBef>
              <a:spcAft>
                <a:spcPts val="0"/>
              </a:spcAft>
            </a:pPr>
            <a:r>
              <a:rPr lang="en-US" sz="1200" dirty="0">
                <a:effectLst/>
                <a:latin typeface="Gotham Book" panose="02000604040000020004" pitchFamily="50" charset="0"/>
                <a:ea typeface="Times New Roman" panose="02020603050405020304" pitchFamily="18" charset="0"/>
                <a:cs typeface="Times New Roman" panose="02020603050405020304" pitchFamily="18" charset="0"/>
              </a:rPr>
              <a:t>The “Findings of Fact” and conclusions lead to the recommendation to approve, conditionally approve, or deny the subdivision.</a:t>
            </a:r>
          </a:p>
          <a:p>
            <a:endParaRPr lang="en-US" dirty="0"/>
          </a:p>
        </p:txBody>
      </p:sp>
      <p:sp>
        <p:nvSpPr>
          <p:cNvPr id="4" name="Slide Number Placeholder 3"/>
          <p:cNvSpPr>
            <a:spLocks noGrp="1"/>
          </p:cNvSpPr>
          <p:nvPr>
            <p:ph type="sldNum" sz="quarter" idx="10"/>
          </p:nvPr>
        </p:nvSpPr>
        <p:spPr/>
        <p:txBody>
          <a:bodyPr/>
          <a:lstStyle/>
          <a:p>
            <a:fld id="{6F38190A-43C1-459D-B05E-383687BD2E41}" type="slidenum">
              <a:rPr lang="en-US" smtClean="0"/>
              <a:t>9</a:t>
            </a:fld>
            <a:endParaRPr lang="en-US"/>
          </a:p>
        </p:txBody>
      </p:sp>
    </p:spTree>
    <p:extLst>
      <p:ext uri="{BB962C8B-B14F-4D97-AF65-F5344CB8AC3E}">
        <p14:creationId xmlns:p14="http://schemas.microsoft.com/office/powerpoint/2010/main" val="401063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27D49-CD43-4078-AEF0-C39D666EB029}"/>
              </a:ext>
            </a:extLst>
          </p:cNvPr>
          <p:cNvSpPr>
            <a:spLocks noGrp="1"/>
          </p:cNvSpPr>
          <p:nvPr>
            <p:ph type="ctrTitle"/>
          </p:nvPr>
        </p:nvSpPr>
        <p:spPr>
          <a:xfrm>
            <a:off x="1143000" y="1122363"/>
            <a:ext cx="6858000" cy="2387600"/>
          </a:xfrm>
        </p:spPr>
        <p:txBody>
          <a:bodyPr anchor="b"/>
          <a:lstStyle>
            <a:lvl1pPr algn="ctr">
              <a:defRPr sz="6000">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BD75F3E-0177-413D-B651-DCE2017ECB91}"/>
              </a:ext>
            </a:extLst>
          </p:cNvPr>
          <p:cNvSpPr>
            <a:spLocks noGrp="1"/>
          </p:cNvSpPr>
          <p:nvPr>
            <p:ph type="subTitle" idx="1"/>
          </p:nvPr>
        </p:nvSpPr>
        <p:spPr>
          <a:xfrm>
            <a:off x="1143000" y="3602038"/>
            <a:ext cx="6858000" cy="1655762"/>
          </a:xfrm>
        </p:spPr>
        <p:txBody>
          <a:bodyPr/>
          <a:lstStyle>
            <a:lvl1pPr marL="0" indent="0" algn="ctr">
              <a:buNone/>
              <a:defRPr sz="2400">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5A3127A7-8D2C-47E7-B97B-72E139039625}"/>
              </a:ext>
            </a:extLst>
          </p:cNvPr>
          <p:cNvSpPr>
            <a:spLocks noGrp="1"/>
          </p:cNvSpPr>
          <p:nvPr>
            <p:ph type="dt" sz="half" idx="10"/>
          </p:nvPr>
        </p:nvSpPr>
        <p:spPr/>
        <p:txBody>
          <a:bodyPr/>
          <a:lstStyle/>
          <a:p>
            <a:fld id="{6AF4F691-116D-4453-BDA1-BCDE90426C92}" type="datetimeFigureOut">
              <a:rPr lang="en-US" smtClean="0"/>
              <a:t>11/27/2023</a:t>
            </a:fld>
            <a:endParaRPr lang="en-US" dirty="0"/>
          </a:p>
        </p:txBody>
      </p:sp>
      <p:sp>
        <p:nvSpPr>
          <p:cNvPr id="5" name="Footer Placeholder 4">
            <a:extLst>
              <a:ext uri="{FF2B5EF4-FFF2-40B4-BE49-F238E27FC236}">
                <a16:creationId xmlns:a16="http://schemas.microsoft.com/office/drawing/2014/main" id="{4293E70D-E9E0-4DC6-8293-D7D23148885D}"/>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37094C36-0E64-4478-9F27-1242276B095C}"/>
              </a:ext>
            </a:extLst>
          </p:cNvPr>
          <p:cNvSpPr>
            <a:spLocks noGrp="1"/>
          </p:cNvSpPr>
          <p:nvPr>
            <p:ph type="sldNum" sz="quarter" idx="12"/>
          </p:nvPr>
        </p:nvSpPr>
        <p:spPr/>
        <p:txBody>
          <a:bodyPr/>
          <a:lstStyle/>
          <a:p>
            <a:fld id="{78834837-756E-4A92-83D2-A9247ADB538E}" type="slidenum">
              <a:rPr lang="en-US" smtClean="0"/>
              <a:t>‹#›</a:t>
            </a:fld>
            <a:endParaRPr lang="en-US" dirty="0"/>
          </a:p>
        </p:txBody>
      </p:sp>
    </p:spTree>
    <p:extLst>
      <p:ext uri="{BB962C8B-B14F-4D97-AF65-F5344CB8AC3E}">
        <p14:creationId xmlns:p14="http://schemas.microsoft.com/office/powerpoint/2010/main" val="3976018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195E-8AE1-468A-A02D-37D7B345724D}"/>
              </a:ext>
            </a:extLst>
          </p:cNvPr>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F7FF0D5D-B658-4E52-889A-BD91D41C8308}"/>
              </a:ext>
            </a:extLst>
          </p:cNvPr>
          <p:cNvSpPr>
            <a:spLocks noGrp="1"/>
          </p:cNvSpPr>
          <p:nvPr>
            <p:ph type="body" orient="vert" idx="1"/>
          </p:nvPr>
        </p:nvSpPr>
        <p:spPr/>
        <p:txBody>
          <a:bodyPr vert="eaVert"/>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BC5F81-E072-4DB3-9544-43845586A783}"/>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6AF4F691-116D-4453-BDA1-BCDE90426C92}" type="datetimeFigureOut">
              <a:rPr lang="en-US" smtClean="0"/>
              <a:pPr/>
              <a:t>11/27/2023</a:t>
            </a:fld>
            <a:endParaRPr lang="en-US" dirty="0"/>
          </a:p>
        </p:txBody>
      </p:sp>
      <p:sp>
        <p:nvSpPr>
          <p:cNvPr id="5" name="Footer Placeholder 4">
            <a:extLst>
              <a:ext uri="{FF2B5EF4-FFF2-40B4-BE49-F238E27FC236}">
                <a16:creationId xmlns:a16="http://schemas.microsoft.com/office/drawing/2014/main" id="{012620C3-9927-48C5-8233-53F513A7EFDC}"/>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FD7473E9-EAB5-4CF6-B4F5-596BF6DB7C4A}"/>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84149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516C70-09E6-4D19-851C-FAD7803B0A8A}"/>
              </a:ext>
            </a:extLst>
          </p:cNvPr>
          <p:cNvSpPr>
            <a:spLocks noGrp="1"/>
          </p:cNvSpPr>
          <p:nvPr>
            <p:ph type="title" orient="vert"/>
          </p:nvPr>
        </p:nvSpPr>
        <p:spPr>
          <a:xfrm>
            <a:off x="6543675" y="365125"/>
            <a:ext cx="1971675" cy="5811838"/>
          </a:xfrm>
        </p:spPr>
        <p:txBody>
          <a:bodyPr vert="eaVert"/>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1DF853C-5C65-4FC3-ABA2-96605F3EE633}"/>
              </a:ext>
            </a:extLst>
          </p:cNvPr>
          <p:cNvSpPr>
            <a:spLocks noGrp="1"/>
          </p:cNvSpPr>
          <p:nvPr>
            <p:ph type="body" orient="vert" idx="1"/>
          </p:nvPr>
        </p:nvSpPr>
        <p:spPr>
          <a:xfrm>
            <a:off x="628650" y="365125"/>
            <a:ext cx="5800725" cy="5811838"/>
          </a:xfrm>
        </p:spPr>
        <p:txBody>
          <a:bodyPr vert="eaVert"/>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F186C9-1B4C-4602-8F05-7A1BF61E4BE0}"/>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6AF4F691-116D-4453-BDA1-BCDE90426C92}" type="datetimeFigureOut">
              <a:rPr lang="en-US" smtClean="0"/>
              <a:pPr/>
              <a:t>11/27/2023</a:t>
            </a:fld>
            <a:endParaRPr lang="en-US" dirty="0"/>
          </a:p>
        </p:txBody>
      </p:sp>
      <p:sp>
        <p:nvSpPr>
          <p:cNvPr id="5" name="Footer Placeholder 4">
            <a:extLst>
              <a:ext uri="{FF2B5EF4-FFF2-40B4-BE49-F238E27FC236}">
                <a16:creationId xmlns:a16="http://schemas.microsoft.com/office/drawing/2014/main" id="{5919BD30-767A-4F1E-A65A-0505D50A2B96}"/>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7F663FFA-D08B-4C63-ACD9-75E77DDAE3B2}"/>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4778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9F76-9288-4577-A759-A7E85E00FD2D}"/>
              </a:ext>
            </a:extLst>
          </p:cNvPr>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4DF39FD-74D1-46BF-AC61-77F09B92882A}"/>
              </a:ext>
            </a:extLst>
          </p:cNvPr>
          <p:cNvSpPr>
            <a:spLocks noGrp="1"/>
          </p:cNvSpPr>
          <p:nvPr>
            <p:ph idx="1"/>
          </p:nvPr>
        </p:nvSpPr>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104938-8893-4364-9E6E-7BFFF5F4D300}"/>
              </a:ext>
            </a:extLst>
          </p:cNvPr>
          <p:cNvSpPr>
            <a:spLocks noGrp="1"/>
          </p:cNvSpPr>
          <p:nvPr>
            <p:ph type="dt" sz="half" idx="10"/>
          </p:nvPr>
        </p:nvSpPr>
        <p:spPr/>
        <p:txBody>
          <a:bodyPr/>
          <a:lstStyle/>
          <a:p>
            <a:fld id="{6AF4F691-116D-4453-BDA1-BCDE90426C92}" type="datetimeFigureOut">
              <a:rPr lang="en-US" smtClean="0"/>
              <a:t>11/27/2023</a:t>
            </a:fld>
            <a:endParaRPr lang="en-US" dirty="0"/>
          </a:p>
        </p:txBody>
      </p:sp>
      <p:sp>
        <p:nvSpPr>
          <p:cNvPr id="5" name="Footer Placeholder 4">
            <a:extLst>
              <a:ext uri="{FF2B5EF4-FFF2-40B4-BE49-F238E27FC236}">
                <a16:creationId xmlns:a16="http://schemas.microsoft.com/office/drawing/2014/main" id="{4D5CFF40-439D-4F8B-A8B5-9663F42B2DF5}"/>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4083F8E8-AFE6-4FFB-8130-08E1F585E007}"/>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96485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37A6-9AAA-48CB-AD68-BD260BEDB333}"/>
              </a:ext>
            </a:extLst>
          </p:cNvPr>
          <p:cNvSpPr>
            <a:spLocks noGrp="1"/>
          </p:cNvSpPr>
          <p:nvPr>
            <p:ph type="title"/>
          </p:nvPr>
        </p:nvSpPr>
        <p:spPr>
          <a:xfrm>
            <a:off x="623888" y="1709739"/>
            <a:ext cx="7886700" cy="2852737"/>
          </a:xfrm>
        </p:spPr>
        <p:txBody>
          <a:bodyPr anchor="b"/>
          <a:lstStyle>
            <a:lvl1pPr>
              <a:defRPr sz="6000">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3845B549-245B-44F9-A0FC-C0E53A176389}"/>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latin typeface="Segoe UI" panose="020B0502040204020203" pitchFamily="34" charset="0"/>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D22D682E-8B05-43C6-9777-31135C332D95}"/>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6AF4F691-116D-4453-BDA1-BCDE90426C92}" type="datetimeFigureOut">
              <a:rPr lang="en-US" smtClean="0"/>
              <a:pPr/>
              <a:t>11/27/2023</a:t>
            </a:fld>
            <a:endParaRPr lang="en-US" dirty="0"/>
          </a:p>
        </p:txBody>
      </p:sp>
      <p:sp>
        <p:nvSpPr>
          <p:cNvPr id="5" name="Footer Placeholder 4">
            <a:extLst>
              <a:ext uri="{FF2B5EF4-FFF2-40B4-BE49-F238E27FC236}">
                <a16:creationId xmlns:a16="http://schemas.microsoft.com/office/drawing/2014/main" id="{DF49B9C2-D7E9-41D3-BE62-64B24BEB986B}"/>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EE560441-3EFF-4413-A962-2E21BEE41809}"/>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4261544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F78A3-729A-49E6-AF12-0DEE0C997BD9}"/>
              </a:ext>
            </a:extLst>
          </p:cNvPr>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67C17CF-8C5C-4EF7-87F3-7CA8F808B313}"/>
              </a:ext>
            </a:extLst>
          </p:cNvPr>
          <p:cNvSpPr>
            <a:spLocks noGrp="1"/>
          </p:cNvSpPr>
          <p:nvPr>
            <p:ph sz="half" idx="1"/>
          </p:nvPr>
        </p:nvSpPr>
        <p:spPr>
          <a:xfrm>
            <a:off x="628650" y="1825625"/>
            <a:ext cx="38862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9279A15-CD9D-49A4-9DBB-572F96A1E5D4}"/>
              </a:ext>
            </a:extLst>
          </p:cNvPr>
          <p:cNvSpPr>
            <a:spLocks noGrp="1"/>
          </p:cNvSpPr>
          <p:nvPr>
            <p:ph sz="half" idx="2"/>
          </p:nvPr>
        </p:nvSpPr>
        <p:spPr>
          <a:xfrm>
            <a:off x="4629150" y="1825625"/>
            <a:ext cx="3886200" cy="435133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0C2540B-9B6C-46D2-A9C2-DEE2A55E25D4}"/>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6AF4F691-116D-4453-BDA1-BCDE90426C92}" type="datetimeFigureOut">
              <a:rPr lang="en-US" smtClean="0"/>
              <a:pPr/>
              <a:t>11/27/2023</a:t>
            </a:fld>
            <a:endParaRPr lang="en-US" dirty="0"/>
          </a:p>
        </p:txBody>
      </p:sp>
      <p:sp>
        <p:nvSpPr>
          <p:cNvPr id="6" name="Footer Placeholder 5">
            <a:extLst>
              <a:ext uri="{FF2B5EF4-FFF2-40B4-BE49-F238E27FC236}">
                <a16:creationId xmlns:a16="http://schemas.microsoft.com/office/drawing/2014/main" id="{C13C9BC0-0946-4A3B-81E6-CEA987BB65CD}"/>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7" name="Slide Number Placeholder 6">
            <a:extLst>
              <a:ext uri="{FF2B5EF4-FFF2-40B4-BE49-F238E27FC236}">
                <a16:creationId xmlns:a16="http://schemas.microsoft.com/office/drawing/2014/main" id="{1C763F31-31FF-422A-B416-6E2DB6054794}"/>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178969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A8F2-CDFB-4E5A-87AD-D03E61027170}"/>
              </a:ext>
            </a:extLst>
          </p:cNvPr>
          <p:cNvSpPr>
            <a:spLocks noGrp="1"/>
          </p:cNvSpPr>
          <p:nvPr>
            <p:ph type="title"/>
          </p:nvPr>
        </p:nvSpPr>
        <p:spPr>
          <a:xfrm>
            <a:off x="629841" y="365126"/>
            <a:ext cx="7886700" cy="1325563"/>
          </a:xfrm>
        </p:spPr>
        <p:txBody>
          <a:bodyPr/>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F34BFAE-C031-4051-AE44-42E5994C3A69}"/>
              </a:ext>
            </a:extLst>
          </p:cNvPr>
          <p:cNvSpPr>
            <a:spLocks noGrp="1"/>
          </p:cNvSpPr>
          <p:nvPr>
            <p:ph type="body" idx="1"/>
          </p:nvPr>
        </p:nvSpPr>
        <p:spPr>
          <a:xfrm>
            <a:off x="629842" y="1681163"/>
            <a:ext cx="3868340"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E16CE67E-3002-4056-AD22-91425B1A08D1}"/>
              </a:ext>
            </a:extLst>
          </p:cNvPr>
          <p:cNvSpPr>
            <a:spLocks noGrp="1"/>
          </p:cNvSpPr>
          <p:nvPr>
            <p:ph sz="half" idx="2"/>
          </p:nvPr>
        </p:nvSpPr>
        <p:spPr>
          <a:xfrm>
            <a:off x="629842" y="2505075"/>
            <a:ext cx="3868340"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C4C378-C064-41CA-9BF3-2D39A2C5C859}"/>
              </a:ext>
            </a:extLst>
          </p:cNvPr>
          <p:cNvSpPr>
            <a:spLocks noGrp="1"/>
          </p:cNvSpPr>
          <p:nvPr>
            <p:ph type="body" sz="quarter" idx="3"/>
          </p:nvPr>
        </p:nvSpPr>
        <p:spPr>
          <a:xfrm>
            <a:off x="4629150" y="1681163"/>
            <a:ext cx="3887391"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8E243CB-8A34-4434-BDF5-266AA895B3C0}"/>
              </a:ext>
            </a:extLst>
          </p:cNvPr>
          <p:cNvSpPr>
            <a:spLocks noGrp="1"/>
          </p:cNvSpPr>
          <p:nvPr>
            <p:ph sz="quarter" idx="4"/>
          </p:nvPr>
        </p:nvSpPr>
        <p:spPr>
          <a:xfrm>
            <a:off x="4629150" y="2505075"/>
            <a:ext cx="3887391" cy="36845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BE80EE8-5F84-4C0E-AD7B-861B0E9ACAAD}"/>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6AF4F691-116D-4453-BDA1-BCDE90426C92}" type="datetimeFigureOut">
              <a:rPr lang="en-US" smtClean="0"/>
              <a:pPr/>
              <a:t>11/27/2023</a:t>
            </a:fld>
            <a:endParaRPr lang="en-US" dirty="0"/>
          </a:p>
        </p:txBody>
      </p:sp>
      <p:sp>
        <p:nvSpPr>
          <p:cNvPr id="8" name="Footer Placeholder 7">
            <a:extLst>
              <a:ext uri="{FF2B5EF4-FFF2-40B4-BE49-F238E27FC236}">
                <a16:creationId xmlns:a16="http://schemas.microsoft.com/office/drawing/2014/main" id="{55135BF0-3ACF-4358-A5DE-F60694872C94}"/>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9" name="Slide Number Placeholder 8">
            <a:extLst>
              <a:ext uri="{FF2B5EF4-FFF2-40B4-BE49-F238E27FC236}">
                <a16:creationId xmlns:a16="http://schemas.microsoft.com/office/drawing/2014/main" id="{E475CE32-580C-44A6-99BD-83DF7BE80A17}"/>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327361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4F3C-89A2-420B-8AC0-A3536571C57D}"/>
              </a:ext>
            </a:extLst>
          </p:cNvPr>
          <p:cNvSpPr>
            <a:spLocks noGrp="1"/>
          </p:cNvSpPr>
          <p:nvPr>
            <p:ph type="title"/>
          </p:nvPr>
        </p:nvSpPr>
        <p:spPr/>
        <p:txBody>
          <a:bodyPr/>
          <a:lstStyle>
            <a:lvl1pPr>
              <a:defRPr>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8812B27A-6E11-41DC-84AA-C137EF9B4CB3}"/>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6AF4F691-116D-4453-BDA1-BCDE90426C92}" type="datetimeFigureOut">
              <a:rPr lang="en-US" smtClean="0"/>
              <a:pPr/>
              <a:t>11/27/2023</a:t>
            </a:fld>
            <a:endParaRPr lang="en-US" dirty="0"/>
          </a:p>
        </p:txBody>
      </p:sp>
      <p:sp>
        <p:nvSpPr>
          <p:cNvPr id="4" name="Footer Placeholder 3">
            <a:extLst>
              <a:ext uri="{FF2B5EF4-FFF2-40B4-BE49-F238E27FC236}">
                <a16:creationId xmlns:a16="http://schemas.microsoft.com/office/drawing/2014/main" id="{C5832814-0287-4E49-91CF-ADD8EE0B8305}"/>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5" name="Slide Number Placeholder 4">
            <a:extLst>
              <a:ext uri="{FF2B5EF4-FFF2-40B4-BE49-F238E27FC236}">
                <a16:creationId xmlns:a16="http://schemas.microsoft.com/office/drawing/2014/main" id="{F9210B3E-72DD-4E96-B6BC-EB2B17F28E35}"/>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4084595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B9275D-0167-4E06-B818-D04D98BF83C6}"/>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6AF4F691-116D-4453-BDA1-BCDE90426C92}" type="datetimeFigureOut">
              <a:rPr lang="en-US" smtClean="0"/>
              <a:pPr/>
              <a:t>11/27/2023</a:t>
            </a:fld>
            <a:endParaRPr lang="en-US" dirty="0"/>
          </a:p>
        </p:txBody>
      </p:sp>
      <p:sp>
        <p:nvSpPr>
          <p:cNvPr id="3" name="Footer Placeholder 2">
            <a:extLst>
              <a:ext uri="{FF2B5EF4-FFF2-40B4-BE49-F238E27FC236}">
                <a16:creationId xmlns:a16="http://schemas.microsoft.com/office/drawing/2014/main" id="{995EAD84-A050-446E-80BD-8E47EF396C0F}"/>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4" name="Slide Number Placeholder 3">
            <a:extLst>
              <a:ext uri="{FF2B5EF4-FFF2-40B4-BE49-F238E27FC236}">
                <a16:creationId xmlns:a16="http://schemas.microsoft.com/office/drawing/2014/main" id="{E51EB30D-3A60-4BC1-BD59-0E0EC90FDD1C}"/>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3002227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3E0D-84F2-4AAE-864A-67CB22D7E3ED}"/>
              </a:ext>
            </a:extLst>
          </p:cNvPr>
          <p:cNvSpPr>
            <a:spLocks noGrp="1"/>
          </p:cNvSpPr>
          <p:nvPr>
            <p:ph type="title"/>
          </p:nvPr>
        </p:nvSpPr>
        <p:spPr>
          <a:xfrm>
            <a:off x="629841" y="457200"/>
            <a:ext cx="2949178" cy="1600200"/>
          </a:xfrm>
        </p:spPr>
        <p:txBody>
          <a:bodyPr anchor="b">
            <a:normAutofit/>
          </a:bodyPr>
          <a:lstStyle>
            <a:lvl1pPr>
              <a:defRPr sz="2800">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7F4DC8A-605F-4DC1-9ED1-87C3C13FF090}"/>
              </a:ext>
            </a:extLst>
          </p:cNvPr>
          <p:cNvSpPr>
            <a:spLocks noGrp="1"/>
          </p:cNvSpPr>
          <p:nvPr>
            <p:ph idx="1"/>
          </p:nvPr>
        </p:nvSpPr>
        <p:spPr>
          <a:xfrm>
            <a:off x="3887391" y="987426"/>
            <a:ext cx="4629150" cy="4873625"/>
          </a:xfrm>
        </p:spPr>
        <p:txBody>
          <a:bodyPr/>
          <a:lstStyle>
            <a:lvl1pPr>
              <a:defRPr sz="2800">
                <a:latin typeface="Segoe UI" panose="020B0502040204020203" pitchFamily="34" charset="0"/>
                <a:cs typeface="Segoe UI" panose="020B0502040204020203" pitchFamily="34" charset="0"/>
              </a:defRPr>
            </a:lvl1pPr>
            <a:lvl2pP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1800">
                <a:latin typeface="Segoe UI" panose="020B0502040204020203" pitchFamily="34" charset="0"/>
                <a:cs typeface="Segoe UI" panose="020B0502040204020203" pitchFamily="34" charset="0"/>
              </a:defRPr>
            </a:lvl4pPr>
            <a:lvl5pPr>
              <a:defRPr sz="1600">
                <a:latin typeface="Segoe UI" panose="020B0502040204020203" pitchFamily="34" charset="0"/>
                <a:cs typeface="Segoe UI" panose="020B0502040204020203"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95FBE0C-D66C-4DFA-B86C-894A40A5E0E3}"/>
              </a:ext>
            </a:extLst>
          </p:cNvPr>
          <p:cNvSpPr>
            <a:spLocks noGrp="1"/>
          </p:cNvSpPr>
          <p:nvPr>
            <p:ph type="body" sz="half" idx="2"/>
          </p:nvPr>
        </p:nvSpPr>
        <p:spPr>
          <a:xfrm>
            <a:off x="629841" y="2057400"/>
            <a:ext cx="2949178"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91FA543-32F6-436A-BDEB-F2E3B396E4FE}"/>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6AF4F691-116D-4453-BDA1-BCDE90426C92}" type="datetimeFigureOut">
              <a:rPr lang="en-US" smtClean="0"/>
              <a:pPr/>
              <a:t>11/27/2023</a:t>
            </a:fld>
            <a:endParaRPr lang="en-US" dirty="0"/>
          </a:p>
        </p:txBody>
      </p:sp>
      <p:sp>
        <p:nvSpPr>
          <p:cNvPr id="6" name="Footer Placeholder 5">
            <a:extLst>
              <a:ext uri="{FF2B5EF4-FFF2-40B4-BE49-F238E27FC236}">
                <a16:creationId xmlns:a16="http://schemas.microsoft.com/office/drawing/2014/main" id="{06401B6C-A8CC-4BDB-83BA-9954FF061CD9}"/>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7" name="Slide Number Placeholder 6">
            <a:extLst>
              <a:ext uri="{FF2B5EF4-FFF2-40B4-BE49-F238E27FC236}">
                <a16:creationId xmlns:a16="http://schemas.microsoft.com/office/drawing/2014/main" id="{D06BCA90-4F0C-46EF-B641-71D45149E423}"/>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3975390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83C0-47F9-49CE-A5DA-4ABA4C87652C}"/>
              </a:ext>
            </a:extLst>
          </p:cNvPr>
          <p:cNvSpPr>
            <a:spLocks noGrp="1"/>
          </p:cNvSpPr>
          <p:nvPr>
            <p:ph type="title"/>
          </p:nvPr>
        </p:nvSpPr>
        <p:spPr>
          <a:xfrm>
            <a:off x="629841" y="457200"/>
            <a:ext cx="2949178" cy="1600200"/>
          </a:xfrm>
        </p:spPr>
        <p:txBody>
          <a:bodyPr anchor="b"/>
          <a:lstStyle>
            <a:lvl1pPr>
              <a:defRPr sz="3200">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EE64839-9A25-4795-9824-65E72B159FF9}"/>
              </a:ext>
            </a:extLst>
          </p:cNvPr>
          <p:cNvSpPr>
            <a:spLocks noGrp="1"/>
          </p:cNvSpPr>
          <p:nvPr>
            <p:ph type="pic" idx="1"/>
          </p:nvPr>
        </p:nvSpPr>
        <p:spPr>
          <a:xfrm>
            <a:off x="3887391" y="987426"/>
            <a:ext cx="4629150" cy="4873625"/>
          </a:xfrm>
        </p:spPr>
        <p:txBody>
          <a:bodyPr/>
          <a:lstStyle>
            <a:lvl1pPr marL="0" indent="0">
              <a:buNone/>
              <a:defRPr sz="3200">
                <a:latin typeface="Segoe UI" panose="020B0502040204020203" pitchFamily="34" charset="0"/>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4531FFD4-0838-4B20-A464-5266FE01DE06}"/>
              </a:ext>
            </a:extLst>
          </p:cNvPr>
          <p:cNvSpPr>
            <a:spLocks noGrp="1"/>
          </p:cNvSpPr>
          <p:nvPr>
            <p:ph type="body" sz="half" idx="2"/>
          </p:nvPr>
        </p:nvSpPr>
        <p:spPr>
          <a:xfrm>
            <a:off x="629841" y="2057400"/>
            <a:ext cx="2949178"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6981B741-3D02-4988-92CF-314019188D23}"/>
              </a:ext>
            </a:extLst>
          </p:cNvPr>
          <p:cNvSpPr>
            <a:spLocks noGrp="1"/>
          </p:cNvSpPr>
          <p:nvPr>
            <p:ph type="dt" sz="half" idx="10"/>
          </p:nvPr>
        </p:nvSpPr>
        <p:spPr/>
        <p:txBody>
          <a:bodyPr/>
          <a:lstStyle>
            <a:lvl1pPr>
              <a:defRPr>
                <a:latin typeface="Segoe UI" panose="020B0502040204020203" pitchFamily="34" charset="0"/>
                <a:cs typeface="Segoe UI" panose="020B0502040204020203" pitchFamily="34" charset="0"/>
              </a:defRPr>
            </a:lvl1pPr>
          </a:lstStyle>
          <a:p>
            <a:fld id="{6AF4F691-116D-4453-BDA1-BCDE90426C92}" type="datetimeFigureOut">
              <a:rPr lang="en-US" smtClean="0"/>
              <a:pPr/>
              <a:t>11/27/2023</a:t>
            </a:fld>
            <a:endParaRPr lang="en-US" dirty="0"/>
          </a:p>
        </p:txBody>
      </p:sp>
      <p:sp>
        <p:nvSpPr>
          <p:cNvPr id="6" name="Footer Placeholder 5">
            <a:extLst>
              <a:ext uri="{FF2B5EF4-FFF2-40B4-BE49-F238E27FC236}">
                <a16:creationId xmlns:a16="http://schemas.microsoft.com/office/drawing/2014/main" id="{2481D9F0-18AE-41C5-8F88-2A4842AD9242}"/>
              </a:ext>
            </a:extLst>
          </p:cNvPr>
          <p:cNvSpPr>
            <a:spLocks noGrp="1"/>
          </p:cNvSpPr>
          <p:nvPr>
            <p:ph type="ftr" sz="quarter" idx="11"/>
          </p:nvPr>
        </p:nvSpPr>
        <p:spPr/>
        <p:txBody>
          <a:bodyPr/>
          <a:lstStyle>
            <a:lvl1pPr>
              <a:defRPr>
                <a:latin typeface="Segoe UI" panose="020B0502040204020203" pitchFamily="34" charset="0"/>
                <a:cs typeface="Segoe UI" panose="020B0502040204020203" pitchFamily="34" charset="0"/>
              </a:defRPr>
            </a:lvl1pPr>
          </a:lstStyle>
          <a:p>
            <a:endParaRPr lang="en-US" dirty="0"/>
          </a:p>
        </p:txBody>
      </p:sp>
      <p:sp>
        <p:nvSpPr>
          <p:cNvPr id="7" name="Slide Number Placeholder 6">
            <a:extLst>
              <a:ext uri="{FF2B5EF4-FFF2-40B4-BE49-F238E27FC236}">
                <a16:creationId xmlns:a16="http://schemas.microsoft.com/office/drawing/2014/main" id="{62905BA7-B100-4180-B931-FA0C36DF2356}"/>
              </a:ext>
            </a:extLst>
          </p:cNvPr>
          <p:cNvSpPr>
            <a:spLocks noGrp="1"/>
          </p:cNvSpPr>
          <p:nvPr>
            <p:ph type="sldNum" sz="quarter" idx="12"/>
          </p:nvPr>
        </p:nvSpPr>
        <p:spPr/>
        <p:txBody>
          <a:bodyPr/>
          <a:lstStyle>
            <a:lvl1pPr>
              <a:defRPr>
                <a:latin typeface="Segoe UI" panose="020B0502040204020203" pitchFamily="34" charset="0"/>
                <a:cs typeface="Segoe UI" panose="020B0502040204020203" pitchFamily="34" charset="0"/>
              </a:defRPr>
            </a:lvl1pPr>
          </a:lstStyle>
          <a:p>
            <a:fld id="{78834837-756E-4A92-83D2-A9247ADB538E}" type="slidenum">
              <a:rPr lang="en-US" smtClean="0"/>
              <a:pPr/>
              <a:t>‹#›</a:t>
            </a:fld>
            <a:endParaRPr lang="en-US" dirty="0"/>
          </a:p>
        </p:txBody>
      </p:sp>
    </p:spTree>
    <p:extLst>
      <p:ext uri="{BB962C8B-B14F-4D97-AF65-F5344CB8AC3E}">
        <p14:creationId xmlns:p14="http://schemas.microsoft.com/office/powerpoint/2010/main" val="260272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69A388-7174-44A9-BA43-0895B213D51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2C5CFB-A5A0-4B1B-9056-227BF2B3069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F291E-33B3-4F50-AE42-3FAD75F2DED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F4F691-116D-4453-BDA1-BCDE90426C92}" type="datetimeFigureOut">
              <a:rPr lang="en-US" smtClean="0"/>
              <a:t>11/27/2023</a:t>
            </a:fld>
            <a:endParaRPr lang="en-US"/>
          </a:p>
        </p:txBody>
      </p:sp>
      <p:sp>
        <p:nvSpPr>
          <p:cNvPr id="5" name="Footer Placeholder 4">
            <a:extLst>
              <a:ext uri="{FF2B5EF4-FFF2-40B4-BE49-F238E27FC236}">
                <a16:creationId xmlns:a16="http://schemas.microsoft.com/office/drawing/2014/main" id="{9899594A-D8D3-45E9-A4F9-F33FD3335FD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C6D8B2-9368-43D1-AFB5-AFE657063CF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34837-756E-4A92-83D2-A9247ADB538E}" type="slidenum">
              <a:rPr lang="en-US" smtClean="0"/>
              <a:t>‹#›</a:t>
            </a:fld>
            <a:endParaRPr lang="en-US"/>
          </a:p>
        </p:txBody>
      </p:sp>
    </p:spTree>
    <p:extLst>
      <p:ext uri="{BB962C8B-B14F-4D97-AF65-F5344CB8AC3E}">
        <p14:creationId xmlns:p14="http://schemas.microsoft.com/office/powerpoint/2010/main" val="2447788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hyperlink" Target="http://plannersweb.com/" TargetMode="External"/><Relationship Id="rId2" Type="http://schemas.openxmlformats.org/officeDocument/2006/relationships/hyperlink" Target="http://www.rulesonline.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diagramColors" Target="../diagrams/colors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11" Type="http://schemas.openxmlformats.org/officeDocument/2006/relationships/diagramQuickStyle" Target="../diagrams/quickStyle2.xml"/><Relationship Id="rId5" Type="http://schemas.openxmlformats.org/officeDocument/2006/relationships/image" Target="../media/image7.png"/><Relationship Id="rId10" Type="http://schemas.openxmlformats.org/officeDocument/2006/relationships/diagramLayout" Target="../diagrams/layout2.xml"/><Relationship Id="rId4" Type="http://schemas.openxmlformats.org/officeDocument/2006/relationships/notesSlide" Target="../notesSlides/notesSlide8.xml"/><Relationship Id="rId9" Type="http://schemas.openxmlformats.org/officeDocument/2006/relationships/diagramData" Target="../diagrams/data2.xml"/><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C3C7C85D-E276-407B-89AD-C92BDE44B8F8}"/>
              </a:ext>
            </a:extLst>
          </p:cNvPr>
          <p:cNvSpPr>
            <a:spLocks noGrp="1"/>
          </p:cNvSpPr>
          <p:nvPr>
            <p:ph type="ctrTitle"/>
          </p:nvPr>
        </p:nvSpPr>
        <p:spPr>
          <a:xfrm>
            <a:off x="61993" y="402956"/>
            <a:ext cx="9082008" cy="1789852"/>
          </a:xfrm>
        </p:spPr>
        <p:txBody>
          <a:bodyPr>
            <a:normAutofit/>
          </a:bodyPr>
          <a:lstStyle/>
          <a:p>
            <a:r>
              <a:rPr lang="en-US" sz="4800" b="1" dirty="0">
                <a:solidFill>
                  <a:schemeClr val="bg1"/>
                </a:solidFill>
                <a:latin typeface="Calibri" panose="020F0502020204030204" pitchFamily="34" charset="0"/>
              </a:rPr>
              <a:t>Planning Boards:</a:t>
            </a:r>
            <a:br>
              <a:rPr lang="en-US" sz="4800" b="1" dirty="0">
                <a:solidFill>
                  <a:schemeClr val="bg1"/>
                </a:solidFill>
                <a:latin typeface="Calibri" panose="020F0502020204030204" pitchFamily="34" charset="0"/>
              </a:rPr>
            </a:br>
            <a:r>
              <a:rPr lang="en-US" sz="4800" b="1" dirty="0">
                <a:solidFill>
                  <a:schemeClr val="bg1"/>
                </a:solidFill>
                <a:latin typeface="Calibri" panose="020F0502020204030204" pitchFamily="34" charset="0"/>
              </a:rPr>
              <a:t>An Introduction to the Basics</a:t>
            </a:r>
          </a:p>
        </p:txBody>
      </p:sp>
      <p:pic>
        <p:nvPicPr>
          <p:cNvPr id="4" name="Picture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53389" y="5852549"/>
            <a:ext cx="3061412" cy="820603"/>
          </a:xfrm>
          <a:prstGeom prst="rect">
            <a:avLst/>
          </a:prstGeom>
        </p:spPr>
      </p:pic>
      <p:sp>
        <p:nvSpPr>
          <p:cNvPr id="14" name="Title 1">
            <a:extLst>
              <a:ext uri="{FF2B5EF4-FFF2-40B4-BE49-F238E27FC236}">
                <a16:creationId xmlns:a16="http://schemas.microsoft.com/office/drawing/2014/main" id="{C3C7C85D-E276-407B-89AD-C92BDE44B8F8}"/>
              </a:ext>
            </a:extLst>
          </p:cNvPr>
          <p:cNvSpPr txBox="1">
            <a:spLocks/>
          </p:cNvSpPr>
          <p:nvPr/>
        </p:nvSpPr>
        <p:spPr>
          <a:xfrm>
            <a:off x="6174356" y="3721586"/>
            <a:ext cx="2876055" cy="845636"/>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algn="r"/>
            <a:r>
              <a:rPr lang="en-US" sz="3200" dirty="0">
                <a:solidFill>
                  <a:srgbClr val="8A7A67"/>
                </a:solidFill>
                <a:latin typeface="Calibri" panose="020F0502020204030204" pitchFamily="34" charset="0"/>
                <a:cs typeface="Segoe UI" panose="020B0502040204020203" pitchFamily="34" charset="0"/>
              </a:rPr>
              <a:t>September 2020</a:t>
            </a:r>
          </a:p>
          <a:p>
            <a:pPr algn="r"/>
            <a:endParaRPr lang="en-US" sz="3200" dirty="0">
              <a:solidFill>
                <a:srgbClr val="8A7A67"/>
              </a:solidFill>
              <a:latin typeface="Calibri" panose="020F0502020204030204" pitchFamily="34" charset="0"/>
              <a:cs typeface="Segoe UI" panose="020B0502040204020203" pitchFamily="34" charset="0"/>
            </a:endParaRPr>
          </a:p>
          <a:p>
            <a:pPr algn="r"/>
            <a:r>
              <a:rPr lang="en-US" sz="3200" dirty="0">
                <a:solidFill>
                  <a:srgbClr val="8A7A67"/>
                </a:solidFill>
                <a:latin typeface="Calibri" panose="020F0502020204030204" pitchFamily="34" charset="0"/>
                <a:cs typeface="Segoe UI" panose="020B0502040204020203" pitchFamily="34" charset="0"/>
              </a:rPr>
              <a:t>Presented by WGM Group</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5724885"/>
      </p:ext>
    </p:extLst>
  </p:cSld>
  <p:clrMapOvr>
    <a:masterClrMapping/>
  </p:clrMapOvr>
  <mc:AlternateContent xmlns:mc="http://schemas.openxmlformats.org/markup-compatibility/2006" xmlns:p14="http://schemas.microsoft.com/office/powerpoint/2010/main">
    <mc:Choice Requires="p14">
      <p:transition spd="slow" p14:dur="2000" advTm="41030"/>
    </mc:Choice>
    <mc:Fallback xmlns="">
      <p:transition spd="slow" advTm="4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p:nvPr/>
        </p:nvPicPr>
        <p:blipFill>
          <a:blip r:embed="rId5" cstate="hqprint">
            <a:extLst>
              <a:ext uri="{28A0092B-C50C-407E-A947-70E740481C1C}">
                <a14:useLocalDpi xmlns:a14="http://schemas.microsoft.com/office/drawing/2010/main" val="0"/>
              </a:ext>
            </a:extLst>
          </a:blip>
          <a:stretch>
            <a:fillRect/>
          </a:stretch>
        </p:blipFill>
        <p:spPr bwMode="auto">
          <a:xfrm>
            <a:off x="1807285" y="4326261"/>
            <a:ext cx="5939820" cy="2470886"/>
          </a:xfrm>
          <a:prstGeom prst="rect">
            <a:avLst/>
          </a:prstGeom>
          <a:noFill/>
          <a:ln>
            <a:noFill/>
          </a:ln>
        </p:spPr>
      </p:pic>
      <p:sp>
        <p:nvSpPr>
          <p:cNvPr id="4" name="Rectangle 3"/>
          <p:cNvSpPr/>
          <p:nvPr/>
        </p:nvSpPr>
        <p:spPr>
          <a:xfrm>
            <a:off x="716487" y="784006"/>
            <a:ext cx="3441804" cy="552895"/>
          </a:xfrm>
          <a:prstGeom prst="rect">
            <a:avLst/>
          </a:prstGeom>
          <a:solidFill>
            <a:srgbClr val="BA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 name="Rectangle 4"/>
          <p:cNvSpPr/>
          <p:nvPr/>
        </p:nvSpPr>
        <p:spPr>
          <a:xfrm>
            <a:off x="642986" y="883354"/>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rPr>
              <a:t>Montana’s Open Meeting Laws</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6" name="Subtitle 2"/>
          <p:cNvSpPr txBox="1">
            <a:spLocks/>
          </p:cNvSpPr>
          <p:nvPr/>
        </p:nvSpPr>
        <p:spPr>
          <a:xfrm>
            <a:off x="429712" y="1479380"/>
            <a:ext cx="4070212" cy="2984451"/>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All government</a:t>
            </a:r>
            <a:r>
              <a:rPr kumimoji="0" lang="en-US" sz="1800" b="0" i="0" u="none" strike="noStrike" kern="1200" cap="none" spc="0" normalizeH="0" noProof="0" dirty="0">
                <a:ln>
                  <a:noFill/>
                </a:ln>
                <a:solidFill>
                  <a:prstClr val="black"/>
                </a:solidFill>
                <a:effectLst/>
                <a:uLnTx/>
                <a:uFillTx/>
                <a:latin typeface="Calibri" panose="020F0502020204030204" pitchFamily="34" charset="0"/>
              </a:rPr>
              <a:t> meetings open to the public</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800" dirty="0">
                <a:solidFill>
                  <a:prstClr val="black"/>
                </a:solidFill>
                <a:latin typeface="Calibri" panose="020F0502020204030204" pitchFamily="34" charset="0"/>
              </a:rPr>
              <a:t>If there is a quorum, there is a meeting!</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800" dirty="0">
                <a:solidFill>
                  <a:prstClr val="black"/>
                </a:solidFill>
                <a:latin typeface="Calibri" panose="020F0502020204030204" pitchFamily="34" charset="0"/>
              </a:rPr>
              <a:t>Provide reasonable notice (general rule – minimum of 2 days)</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800" dirty="0">
                <a:solidFill>
                  <a:prstClr val="black"/>
                </a:solidFill>
                <a:latin typeface="Calibri" panose="020F0502020204030204" pitchFamily="34" charset="0"/>
              </a:rPr>
              <a:t>Information for every agenda item</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800" dirty="0">
                <a:solidFill>
                  <a:prstClr val="black"/>
                </a:solidFill>
                <a:latin typeface="Calibri" panose="020F0502020204030204" pitchFamily="34" charset="0"/>
              </a:rPr>
              <a:t>Cannot add agenda items at the meeting</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800" dirty="0">
                <a:solidFill>
                  <a:prstClr val="black"/>
                </a:solidFill>
                <a:latin typeface="Calibri" panose="020F0502020204030204" pitchFamily="34" charset="0"/>
              </a:rPr>
              <a:t>Provide opportunity for comment on each agenda item</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800" dirty="0">
                <a:solidFill>
                  <a:prstClr val="black"/>
                </a:solidFill>
                <a:latin typeface="Calibri" panose="020F0502020204030204" pitchFamily="34" charset="0"/>
              </a:rPr>
              <a:t>Provide opportunity to comment on items not on the agenda</a:t>
            </a:r>
          </a:p>
          <a:p>
            <a:pPr marL="0" marR="0" lvl="0" indent="0" algn="l" defTabSz="914400" rtl="0" eaLnBrk="1" fontAlgn="base" latinLnBrk="0" hangingPunct="1">
              <a:lnSpc>
                <a:spcPct val="90000"/>
              </a:lnSpc>
              <a:spcBef>
                <a:spcPts val="1000"/>
              </a:spcBef>
              <a:spcAft>
                <a:spcPts val="0"/>
              </a:spcAft>
              <a:buClr>
                <a:srgbClr val="BA9107"/>
              </a:buClr>
              <a:buSzTx/>
              <a:buNone/>
              <a:tabLst/>
              <a:defRPr/>
            </a:pPr>
            <a:endParaRPr lang="en-US" sz="1600" dirty="0">
              <a:solidFill>
                <a:prstClr val="black"/>
              </a:solidFill>
              <a:latin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
                <a:srgbClr val="6E989A"/>
              </a:buClr>
              <a:buSz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5191842" y="823720"/>
            <a:ext cx="3539265" cy="535581"/>
          </a:xfrm>
          <a:prstGeom prst="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Subtitle 2"/>
          <p:cNvSpPr txBox="1">
            <a:spLocks/>
          </p:cNvSpPr>
          <p:nvPr/>
        </p:nvSpPr>
        <p:spPr>
          <a:xfrm>
            <a:off x="5197115" y="1566035"/>
            <a:ext cx="3355214" cy="2812328"/>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kumimoji="0" lang="en-US" sz="1700" b="0" i="0" strike="noStrike" kern="1200" cap="none" spc="0" normalizeH="0" baseline="0" noProof="0" dirty="0">
                <a:ln>
                  <a:noFill/>
                </a:ln>
                <a:solidFill>
                  <a:prstClr val="black"/>
                </a:solidFill>
                <a:effectLst/>
                <a:uLnTx/>
                <a:uFillTx/>
                <a:latin typeface="Calibri" panose="020F0502020204030204" pitchFamily="34" charset="0"/>
              </a:rPr>
              <a:t>Provisions for people</a:t>
            </a:r>
            <a:r>
              <a:rPr lang="en-US" sz="1700" dirty="0">
                <a:solidFill>
                  <a:prstClr val="black"/>
                </a:solidFill>
                <a:latin typeface="Calibri" panose="020F0502020204030204" pitchFamily="34" charset="0"/>
              </a:rPr>
              <a:t> who cannot attend</a:t>
            </a:r>
            <a:endParaRPr kumimoji="0" lang="en-US" sz="1700" b="0" i="0" strike="noStrike" kern="1200" cap="none" spc="0" normalizeH="0" noProof="0" dirty="0">
              <a:ln>
                <a:noFill/>
              </a:ln>
              <a:solidFill>
                <a:prstClr val="black"/>
              </a:solidFill>
              <a:effectLst/>
              <a:uLnTx/>
              <a:uFillTx/>
              <a:latin typeface="Calibri" panose="020F0502020204030204" pitchFamily="34" charset="0"/>
            </a:endParaRPr>
          </a:p>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lang="en-US" sz="1700" baseline="0" dirty="0">
                <a:solidFill>
                  <a:prstClr val="black"/>
                </a:solidFill>
                <a:latin typeface="Calibri" panose="020F0502020204030204" pitchFamily="34" charset="0"/>
              </a:rPr>
              <a:t>Deadlines for comments</a:t>
            </a:r>
          </a:p>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lang="en-US" sz="1700" dirty="0">
                <a:solidFill>
                  <a:prstClr val="black"/>
                </a:solidFill>
                <a:latin typeface="Calibri" panose="020F0502020204030204" pitchFamily="34" charset="0"/>
              </a:rPr>
              <a:t>Contact Information</a:t>
            </a:r>
          </a:p>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lang="en-US" sz="1700" dirty="0">
                <a:solidFill>
                  <a:prstClr val="black"/>
                </a:solidFill>
                <a:latin typeface="Calibri" panose="020F0502020204030204" pitchFamily="34" charset="0"/>
              </a:rPr>
              <a:t>Listen carefully to oral comments</a:t>
            </a:r>
          </a:p>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lang="en-US" sz="1700" dirty="0">
                <a:solidFill>
                  <a:prstClr val="black"/>
                </a:solidFill>
                <a:latin typeface="Calibri" panose="020F0502020204030204" pitchFamily="34" charset="0"/>
              </a:rPr>
              <a:t>Read written comments</a:t>
            </a:r>
          </a:p>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lang="en-US" sz="1700" dirty="0">
                <a:solidFill>
                  <a:prstClr val="black"/>
                </a:solidFill>
                <a:latin typeface="Calibri" panose="020F0502020204030204" pitchFamily="34" charset="0"/>
              </a:rPr>
              <a:t>Responding to comment</a:t>
            </a:r>
          </a:p>
          <a:p>
            <a:pPr marL="0" marR="0" lvl="0" indent="0" algn="l" defTabSz="914400" rtl="0" eaLnBrk="1" fontAlgn="base" latinLnBrk="0" hangingPunct="1">
              <a:lnSpc>
                <a:spcPct val="90000"/>
              </a:lnSpc>
              <a:spcBef>
                <a:spcPts val="1000"/>
              </a:spcBef>
              <a:spcAft>
                <a:spcPts val="0"/>
              </a:spcAft>
              <a:buClr>
                <a:srgbClr val="C0774B"/>
              </a:buClr>
              <a:buSzTx/>
              <a:buNone/>
              <a:tabLst/>
              <a:defRPr/>
            </a:pPr>
            <a:endParaRPr lang="en-US" sz="1200" dirty="0">
              <a:solidFill>
                <a:prstClr val="black"/>
              </a:solidFill>
              <a:latin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ubtitle 2"/>
          <p:cNvSpPr txBox="1">
            <a:spLocks/>
          </p:cNvSpPr>
          <p:nvPr/>
        </p:nvSpPr>
        <p:spPr>
          <a:xfrm>
            <a:off x="4674499" y="1566034"/>
            <a:ext cx="1991552" cy="1070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p:cNvSpPr/>
          <p:nvPr/>
        </p:nvSpPr>
        <p:spPr>
          <a:xfrm>
            <a:off x="0" y="-30931"/>
            <a:ext cx="9144000" cy="776359"/>
          </a:xfrm>
          <a:prstGeom prst="rect">
            <a:avLst/>
          </a:prstGeom>
          <a:solidFill>
            <a:srgbClr val="6E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83469" y="138231"/>
            <a:ext cx="7924615" cy="523220"/>
          </a:xfrm>
          <a:prstGeom prst="rect">
            <a:avLst/>
          </a:prstGeom>
        </p:spPr>
        <p:txBody>
          <a:bodyPr wrap="square">
            <a:spAutoFit/>
          </a:bodyPr>
          <a:lstStyle/>
          <a:p>
            <a:pPr fontAlgn="base"/>
            <a:r>
              <a:rPr lang="en-US" sz="2800" b="1" dirty="0">
                <a:solidFill>
                  <a:schemeClr val="bg1"/>
                </a:solidFill>
                <a:latin typeface="Calibri" panose="020F0502020204030204" pitchFamily="34" charset="0"/>
              </a:rPr>
              <a:t>PUBLIC INVOLVEMENT</a:t>
            </a:r>
            <a:endParaRPr lang="en-US" i="1" dirty="0">
              <a:latin typeface="Calibri" panose="020F0502020204030204" pitchFamily="34" charset="0"/>
            </a:endParaRPr>
          </a:p>
        </p:txBody>
      </p:sp>
      <p:sp>
        <p:nvSpPr>
          <p:cNvPr id="33" name="Rectangle 32"/>
          <p:cNvSpPr/>
          <p:nvPr/>
        </p:nvSpPr>
        <p:spPr>
          <a:xfrm>
            <a:off x="5173341" y="905773"/>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rPr>
              <a:t>Public Comment</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51" name="Rectangle 50"/>
          <p:cNvSpPr/>
          <p:nvPr/>
        </p:nvSpPr>
        <p:spPr>
          <a:xfrm>
            <a:off x="429712" y="5799902"/>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pitchFamily="34" charset="0"/>
              </a:rPr>
              <a:t>Public Comment</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cxnSp>
        <p:nvCxnSpPr>
          <p:cNvPr id="7" name="Straight Connector 6"/>
          <p:cNvCxnSpPr/>
          <p:nvPr/>
        </p:nvCxnSpPr>
        <p:spPr>
          <a:xfrm>
            <a:off x="4674499" y="1359301"/>
            <a:ext cx="0" cy="2966960"/>
          </a:xfrm>
          <a:prstGeom prst="line">
            <a:avLst/>
          </a:prstGeom>
          <a:ln w="28575">
            <a:solidFill>
              <a:srgbClr val="748655"/>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07833" y="2189034"/>
            <a:ext cx="0" cy="2966960"/>
          </a:xfrm>
          <a:prstGeom prst="line">
            <a:avLst/>
          </a:prstGeom>
          <a:ln w="28575">
            <a:solidFill>
              <a:srgbClr val="748655"/>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3299" y="2189034"/>
            <a:ext cx="0" cy="2966960"/>
          </a:xfrm>
          <a:prstGeom prst="line">
            <a:avLst/>
          </a:prstGeom>
          <a:ln w="28575">
            <a:solidFill>
              <a:srgbClr val="748655"/>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389179" y="6153218"/>
            <a:ext cx="1249060" cy="215444"/>
          </a:xfrm>
          <a:prstGeom prst="rect">
            <a:avLst/>
          </a:prstGeom>
        </p:spPr>
        <p:txBody>
          <a:bodyPr wrap="none">
            <a:spAutoFit/>
          </a:bodyPr>
          <a:lstStyle/>
          <a:p>
            <a:r>
              <a:rPr lang="en-US" sz="800" dirty="0">
                <a:latin typeface="Calibri" panose="020F0502020204030204" pitchFamily="34" charset="0"/>
                <a:ea typeface="Calibri" panose="020F0502020204030204" pitchFamily="34" charset="0"/>
                <a:cs typeface="Times New Roman" panose="02020603050405020304" pitchFamily="18" charset="0"/>
              </a:rPr>
              <a:t>samuii - stock.adobe.com</a:t>
            </a:r>
            <a:endParaRPr lang="en-US" sz="800" dirty="0">
              <a:effectLst/>
              <a:latin typeface="Calibri" panose="020F0502020204030204" pitchFamily="34" charset="0"/>
              <a:ea typeface="Calibri" panose="020F0502020204030204" pitchFamily="34"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5795020"/>
      </p:ext>
    </p:extLst>
  </p:cSld>
  <p:clrMapOvr>
    <a:masterClrMapping/>
  </p:clrMapOvr>
  <mc:AlternateContent xmlns:mc="http://schemas.openxmlformats.org/markup-compatibility/2006" xmlns:p14="http://schemas.microsoft.com/office/powerpoint/2010/main">
    <mc:Choice Requires="p14">
      <p:transition spd="slow" p14:dur="2000" advTm="142521"/>
    </mc:Choice>
    <mc:Fallback xmlns="">
      <p:transition spd="slow" advTm="14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0091" y="3668690"/>
            <a:ext cx="4174788" cy="2783192"/>
          </a:xfrm>
          <a:prstGeom prst="rect">
            <a:avLst/>
          </a:prstGeom>
        </p:spPr>
      </p:pic>
      <p:sp>
        <p:nvSpPr>
          <p:cNvPr id="4" name="Rectangle 3"/>
          <p:cNvSpPr/>
          <p:nvPr/>
        </p:nvSpPr>
        <p:spPr>
          <a:xfrm>
            <a:off x="491091" y="816915"/>
            <a:ext cx="3441804" cy="552895"/>
          </a:xfrm>
          <a:prstGeom prst="rect">
            <a:avLst/>
          </a:prstGeom>
          <a:solidFill>
            <a:srgbClr val="748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 name="Rectangle 4"/>
          <p:cNvSpPr/>
          <p:nvPr/>
        </p:nvSpPr>
        <p:spPr>
          <a:xfrm>
            <a:off x="429712" y="912349"/>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1" noProof="0" dirty="0">
                <a:solidFill>
                  <a:prstClr val="white"/>
                </a:solidFill>
                <a:latin typeface="Calibri" panose="020F0502020204030204" pitchFamily="34" charset="0"/>
              </a:rPr>
              <a:t>Regular Meetings</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6" name="Subtitle 2"/>
          <p:cNvSpPr txBox="1">
            <a:spLocks/>
          </p:cNvSpPr>
          <p:nvPr/>
        </p:nvSpPr>
        <p:spPr>
          <a:xfrm>
            <a:off x="491091" y="1479380"/>
            <a:ext cx="3449631" cy="13706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800" dirty="0">
                <a:solidFill>
                  <a:prstClr val="black"/>
                </a:solidFill>
                <a:latin typeface="Calibri" panose="020F0502020204030204" pitchFamily="34" charset="0"/>
              </a:rPr>
              <a:t>Held “</a:t>
            </a:r>
            <a:r>
              <a:rPr lang="en-US" sz="1800" u="sng" dirty="0">
                <a:solidFill>
                  <a:prstClr val="black"/>
                </a:solidFill>
                <a:latin typeface="Calibri" panose="020F0502020204030204" pitchFamily="34" charset="0"/>
              </a:rPr>
              <a:t>Regularly</a:t>
            </a:r>
            <a:r>
              <a:rPr lang="en-US" sz="1800" dirty="0">
                <a:solidFill>
                  <a:prstClr val="black"/>
                </a:solidFill>
                <a:latin typeface="Calibri" panose="020F0502020204030204" pitchFamily="34" charset="0"/>
              </a:rPr>
              <a:t>” </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800" dirty="0">
                <a:solidFill>
                  <a:prstClr val="black"/>
                </a:solidFill>
                <a:latin typeface="Calibri" panose="020F0502020204030204" pitchFamily="34" charset="0"/>
              </a:rPr>
              <a:t>Follow Bylaws </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800" dirty="0">
                <a:solidFill>
                  <a:prstClr val="black"/>
                </a:solidFill>
                <a:latin typeface="Calibri" panose="020F0502020204030204" pitchFamily="34" charset="0"/>
              </a:rPr>
              <a:t>Noticing: If none identified in bylaws, follow “reasonable” notice per open meeting laws</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endParaRPr lang="en-US" sz="1800" dirty="0">
              <a:solidFill>
                <a:prstClr val="black"/>
              </a:solidFill>
              <a:latin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
                <a:srgbClr val="BA9107"/>
              </a:buClr>
              <a:buSzTx/>
              <a:buNone/>
              <a:tabLst/>
              <a:defRPr/>
            </a:pPr>
            <a:endParaRPr lang="en-US" sz="1800" dirty="0">
              <a:solidFill>
                <a:prstClr val="black"/>
              </a:solidFill>
              <a:latin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
                <a:srgbClr val="6E989A"/>
              </a:buClr>
              <a:buSz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ndParaRPr>
          </a:p>
        </p:txBody>
      </p:sp>
      <p:sp>
        <p:nvSpPr>
          <p:cNvPr id="15" name="Rectangle 14"/>
          <p:cNvSpPr/>
          <p:nvPr/>
        </p:nvSpPr>
        <p:spPr>
          <a:xfrm>
            <a:off x="4971175" y="816915"/>
            <a:ext cx="3539265" cy="535581"/>
          </a:xfrm>
          <a:prstGeom prst="rect">
            <a:avLst/>
          </a:prstGeom>
          <a:solidFill>
            <a:srgbClr val="8A7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ubtitle 2"/>
          <p:cNvSpPr txBox="1">
            <a:spLocks/>
          </p:cNvSpPr>
          <p:nvPr/>
        </p:nvSpPr>
        <p:spPr>
          <a:xfrm>
            <a:off x="4674499" y="1566034"/>
            <a:ext cx="1991552" cy="1070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p:cNvSpPr/>
          <p:nvPr/>
        </p:nvSpPr>
        <p:spPr>
          <a:xfrm>
            <a:off x="0" y="-30931"/>
            <a:ext cx="9144000" cy="776359"/>
          </a:xfrm>
          <a:prstGeom prst="rect">
            <a:avLst/>
          </a:prstGeom>
          <a:solidFill>
            <a:srgbClr val="6E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83469" y="138231"/>
            <a:ext cx="7924615" cy="523220"/>
          </a:xfrm>
          <a:prstGeom prst="rect">
            <a:avLst/>
          </a:prstGeom>
        </p:spPr>
        <p:txBody>
          <a:bodyPr wrap="square">
            <a:spAutoFit/>
          </a:bodyPr>
          <a:lstStyle/>
          <a:p>
            <a:pPr fontAlgn="base"/>
            <a:r>
              <a:rPr lang="en-US" sz="2800" b="1" dirty="0">
                <a:solidFill>
                  <a:schemeClr val="bg1"/>
                </a:solidFill>
                <a:latin typeface="Calibri" panose="020F0502020204030204" pitchFamily="34" charset="0"/>
              </a:rPr>
              <a:t>PLANNING BOARD MEETINGS</a:t>
            </a:r>
            <a:endParaRPr lang="en-US" i="1" dirty="0">
              <a:latin typeface="Calibri" panose="020F0502020204030204" pitchFamily="34" charset="0"/>
            </a:endParaRPr>
          </a:p>
        </p:txBody>
      </p:sp>
      <p:cxnSp>
        <p:nvCxnSpPr>
          <p:cNvPr id="38" name="Straight Connector 37"/>
          <p:cNvCxnSpPr/>
          <p:nvPr/>
        </p:nvCxnSpPr>
        <p:spPr>
          <a:xfrm flipV="1">
            <a:off x="4518151" y="1112404"/>
            <a:ext cx="9418" cy="1955713"/>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04998" y="902325"/>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rPr>
              <a:t>Special Meetings</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13" name="Subtitle 2"/>
          <p:cNvSpPr txBox="1">
            <a:spLocks/>
          </p:cNvSpPr>
          <p:nvPr/>
        </p:nvSpPr>
        <p:spPr>
          <a:xfrm>
            <a:off x="5112824" y="1340322"/>
            <a:ext cx="3539265" cy="13176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0" indent="-171450" fontAlgn="base">
              <a:buClr>
                <a:srgbClr val="C0774B"/>
              </a:buClr>
              <a:buFont typeface="Wingdings" panose="05000000000000000000" pitchFamily="2" charset="2"/>
              <a:buChar char="§"/>
              <a:defRPr/>
            </a:pPr>
            <a:r>
              <a:rPr lang="en-US" sz="1700" dirty="0">
                <a:solidFill>
                  <a:prstClr val="black"/>
                </a:solidFill>
                <a:latin typeface="Calibri" panose="020F0502020204030204" pitchFamily="34" charset="0"/>
              </a:rPr>
              <a:t>Called by chair or request of any two board members</a:t>
            </a:r>
          </a:p>
          <a:p>
            <a:pPr marL="171450" lvl="0" indent="-171450" fontAlgn="base">
              <a:buClr>
                <a:srgbClr val="C0774B"/>
              </a:buClr>
              <a:buFont typeface="Wingdings" panose="05000000000000000000" pitchFamily="2" charset="2"/>
              <a:buChar char="§"/>
              <a:defRPr/>
            </a:pPr>
            <a:r>
              <a:rPr lang="en-US" sz="1700" dirty="0">
                <a:solidFill>
                  <a:prstClr val="black"/>
                </a:solidFill>
                <a:latin typeface="Calibri" panose="020F0502020204030204" pitchFamily="34" charset="0"/>
              </a:rPr>
              <a:t>Noticing – at least 2 days, can be less under specific conditions</a:t>
            </a:r>
          </a:p>
          <a:p>
            <a:pPr marL="0" marR="0" lvl="0" indent="0" algn="l" defTabSz="914400" rtl="0" eaLnBrk="1" fontAlgn="base" latinLnBrk="0" hangingPunct="1">
              <a:lnSpc>
                <a:spcPct val="90000"/>
              </a:lnSpc>
              <a:spcBef>
                <a:spcPts val="1000"/>
              </a:spcBef>
              <a:spcAft>
                <a:spcPts val="0"/>
              </a:spcAft>
              <a:buClr>
                <a:srgbClr val="BA9107"/>
              </a:buClr>
              <a:buSzTx/>
              <a:buNone/>
              <a:tabLst/>
              <a:defRPr/>
            </a:pPr>
            <a:endParaRPr lang="en-US" sz="1600" dirty="0">
              <a:solidFill>
                <a:prstClr val="black"/>
              </a:solidFill>
              <a:latin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
                <a:srgbClr val="6E989A"/>
              </a:buClr>
              <a:buSz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4903419" y="3649982"/>
            <a:ext cx="3759602" cy="2984407"/>
          </a:xfrm>
          <a:prstGeom prst="rect">
            <a:avLst/>
          </a:prstGeom>
          <a:noFill/>
        </p:spPr>
        <p:txBody>
          <a:bodyPr wrap="square" rtlCol="0">
            <a:spAutoFit/>
          </a:bodyPr>
          <a:lstStyle/>
          <a:p>
            <a:pPr marL="171450" lvl="0" indent="-171450" fontAlgn="base">
              <a:lnSpc>
                <a:spcPct val="90000"/>
              </a:lnSpc>
              <a:spcBef>
                <a:spcPts val="1000"/>
              </a:spcBef>
              <a:buClr>
                <a:srgbClr val="BA9107"/>
              </a:buClr>
              <a:buFont typeface="Wingdings" panose="05000000000000000000" pitchFamily="2" charset="2"/>
              <a:buChar char="§"/>
              <a:defRPr/>
            </a:pPr>
            <a:r>
              <a:rPr lang="en-US" sz="1600" dirty="0">
                <a:solidFill>
                  <a:prstClr val="black"/>
                </a:solidFill>
                <a:latin typeface="Calibri" panose="020F0502020204030204" pitchFamily="34" charset="0"/>
              </a:rPr>
              <a:t>Quorum: majority </a:t>
            </a:r>
          </a:p>
          <a:p>
            <a:pPr marL="171450" lvl="0" indent="-171450" fontAlgn="base">
              <a:lnSpc>
                <a:spcPct val="90000"/>
              </a:lnSpc>
              <a:spcBef>
                <a:spcPts val="1000"/>
              </a:spcBef>
              <a:buClr>
                <a:srgbClr val="BA9107"/>
              </a:buClr>
              <a:buFont typeface="Wingdings" panose="05000000000000000000" pitchFamily="2" charset="2"/>
              <a:buChar char="§"/>
              <a:defRPr/>
            </a:pPr>
            <a:r>
              <a:rPr lang="en-US" sz="1600" dirty="0">
                <a:solidFill>
                  <a:prstClr val="black"/>
                </a:solidFill>
                <a:latin typeface="Calibri" panose="020F0502020204030204" pitchFamily="34" charset="0"/>
              </a:rPr>
              <a:t>No action official without a quorum</a:t>
            </a:r>
          </a:p>
          <a:p>
            <a:pPr marL="171450" lvl="0" indent="-171450" fontAlgn="base">
              <a:lnSpc>
                <a:spcPct val="90000"/>
              </a:lnSpc>
              <a:spcBef>
                <a:spcPts val="1000"/>
              </a:spcBef>
              <a:buClr>
                <a:srgbClr val="BA9107"/>
              </a:buClr>
              <a:buFont typeface="Wingdings" panose="05000000000000000000" pitchFamily="2" charset="2"/>
              <a:buChar char="§"/>
              <a:defRPr/>
            </a:pPr>
            <a:r>
              <a:rPr lang="en-US" sz="1600" dirty="0">
                <a:solidFill>
                  <a:prstClr val="black"/>
                </a:solidFill>
                <a:latin typeface="Calibri" panose="020F0502020204030204" pitchFamily="34" charset="0"/>
              </a:rPr>
              <a:t>Follow open meeting law  </a:t>
            </a:r>
          </a:p>
          <a:p>
            <a:pPr marL="171450" lvl="0" indent="-171450" fontAlgn="base">
              <a:lnSpc>
                <a:spcPct val="90000"/>
              </a:lnSpc>
              <a:spcBef>
                <a:spcPts val="1000"/>
              </a:spcBef>
              <a:buClr>
                <a:srgbClr val="BA9107"/>
              </a:buClr>
              <a:buFont typeface="Wingdings" panose="05000000000000000000" pitchFamily="2" charset="2"/>
              <a:buChar char="§"/>
              <a:defRPr/>
            </a:pPr>
            <a:r>
              <a:rPr lang="en-US" sz="1600" dirty="0">
                <a:solidFill>
                  <a:prstClr val="black"/>
                </a:solidFill>
                <a:latin typeface="Calibri" panose="020F0502020204030204" pitchFamily="34" charset="0"/>
              </a:rPr>
              <a:t>How/Where to Notice</a:t>
            </a:r>
          </a:p>
          <a:p>
            <a:pPr marL="171450" lvl="0" indent="-171450" fontAlgn="base">
              <a:lnSpc>
                <a:spcPct val="90000"/>
              </a:lnSpc>
              <a:spcBef>
                <a:spcPts val="1000"/>
              </a:spcBef>
              <a:buClr>
                <a:srgbClr val="BA9107"/>
              </a:buClr>
              <a:buFont typeface="Wingdings" panose="05000000000000000000" pitchFamily="2" charset="2"/>
              <a:buChar char="§"/>
              <a:defRPr/>
            </a:pPr>
            <a:r>
              <a:rPr lang="en-US" sz="1600" dirty="0">
                <a:solidFill>
                  <a:prstClr val="black"/>
                </a:solidFill>
                <a:latin typeface="Calibri" panose="020F0502020204030204" pitchFamily="34" charset="0"/>
              </a:rPr>
              <a:t>Access to materials to be discussed</a:t>
            </a:r>
          </a:p>
          <a:p>
            <a:pPr marL="171450" lvl="0" indent="-171450" fontAlgn="base">
              <a:lnSpc>
                <a:spcPct val="90000"/>
              </a:lnSpc>
              <a:spcBef>
                <a:spcPts val="1000"/>
              </a:spcBef>
              <a:buClr>
                <a:srgbClr val="BA9107"/>
              </a:buClr>
              <a:buFont typeface="Wingdings" panose="05000000000000000000" pitchFamily="2" charset="2"/>
              <a:buChar char="§"/>
              <a:defRPr/>
            </a:pPr>
            <a:r>
              <a:rPr lang="en-US" sz="1600" dirty="0">
                <a:solidFill>
                  <a:prstClr val="black"/>
                </a:solidFill>
                <a:latin typeface="Calibri" panose="020F0502020204030204" pitchFamily="34" charset="0"/>
              </a:rPr>
              <a:t>Meeting Record</a:t>
            </a:r>
          </a:p>
          <a:p>
            <a:pPr marL="171450" lvl="0" indent="-171450" fontAlgn="base">
              <a:lnSpc>
                <a:spcPct val="90000"/>
              </a:lnSpc>
              <a:spcBef>
                <a:spcPts val="1000"/>
              </a:spcBef>
              <a:buClr>
                <a:srgbClr val="BA9107"/>
              </a:buClr>
              <a:buFont typeface="Wingdings" panose="05000000000000000000" pitchFamily="2" charset="2"/>
              <a:buChar char="§"/>
              <a:defRPr/>
            </a:pPr>
            <a:r>
              <a:rPr lang="en-US" sz="1600" dirty="0">
                <a:solidFill>
                  <a:prstClr val="black"/>
                </a:solidFill>
                <a:latin typeface="Calibri" panose="020F0502020204030204" pitchFamily="34" charset="0"/>
              </a:rPr>
              <a:t>Robert’ Rules of Order or similar</a:t>
            </a:r>
          </a:p>
          <a:p>
            <a:pPr marL="171450" lvl="0" indent="-171450" fontAlgn="base">
              <a:lnSpc>
                <a:spcPct val="90000"/>
              </a:lnSpc>
              <a:spcBef>
                <a:spcPts val="1000"/>
              </a:spcBef>
              <a:buClr>
                <a:srgbClr val="BA9107"/>
              </a:buClr>
              <a:buFont typeface="Wingdings" panose="05000000000000000000" pitchFamily="2" charset="2"/>
              <a:buChar char="§"/>
              <a:defRPr/>
            </a:pPr>
            <a:r>
              <a:rPr lang="en-US" sz="1600" dirty="0">
                <a:solidFill>
                  <a:prstClr val="black"/>
                </a:solidFill>
                <a:latin typeface="Calibri" panose="020F0502020204030204" pitchFamily="34" charset="0"/>
              </a:rPr>
              <a:t>Adjourn – or continue as a special meeting</a:t>
            </a:r>
          </a:p>
        </p:txBody>
      </p:sp>
      <p:grpSp>
        <p:nvGrpSpPr>
          <p:cNvPr id="7" name="Group 6">
            <a:extLst>
              <a:ext uri="{FF2B5EF4-FFF2-40B4-BE49-F238E27FC236}">
                <a16:creationId xmlns:a16="http://schemas.microsoft.com/office/drawing/2014/main" id="{E9C6570F-B918-4819-B0BB-9AB50C3A5A78}"/>
              </a:ext>
            </a:extLst>
          </p:cNvPr>
          <p:cNvGrpSpPr/>
          <p:nvPr/>
        </p:nvGrpSpPr>
        <p:grpSpPr>
          <a:xfrm>
            <a:off x="5086372" y="2701908"/>
            <a:ext cx="3308870" cy="817298"/>
            <a:chOff x="4639024" y="2701908"/>
            <a:chExt cx="3308870" cy="817298"/>
          </a:xfrm>
        </p:grpSpPr>
        <p:sp>
          <p:nvSpPr>
            <p:cNvPr id="23" name="Rectangle 22"/>
            <p:cNvSpPr/>
            <p:nvPr/>
          </p:nvSpPr>
          <p:spPr>
            <a:xfrm>
              <a:off x="4653151" y="2701908"/>
              <a:ext cx="3280617" cy="817297"/>
            </a:xfrm>
            <a:prstGeom prst="rect">
              <a:avLst/>
            </a:prstGeom>
            <a:solidFill>
              <a:srgbClr val="BA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4" name="Rectangle 23"/>
            <p:cNvSpPr/>
            <p:nvPr/>
          </p:nvSpPr>
          <p:spPr>
            <a:xfrm>
              <a:off x="4639024" y="2811320"/>
              <a:ext cx="3308870" cy="707886"/>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rPr>
                <a:t>Meetings/Hearings </a:t>
              </a:r>
            </a:p>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rPr>
                <a:t>General Info</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ndParaRPr>
            </a:p>
          </p:txBody>
        </p:sp>
      </p:grpSp>
      <p:sp>
        <p:nvSpPr>
          <p:cNvPr id="2" name="Rectangle 1"/>
          <p:cNvSpPr/>
          <p:nvPr/>
        </p:nvSpPr>
        <p:spPr>
          <a:xfrm>
            <a:off x="5119483" y="6634389"/>
            <a:ext cx="1204176" cy="215444"/>
          </a:xfrm>
          <a:prstGeom prst="rect">
            <a:avLst/>
          </a:prstGeom>
        </p:spPr>
        <p:txBody>
          <a:bodyPr wrap="none">
            <a:spAutoFit/>
          </a:bodyPr>
          <a:lstStyle/>
          <a:p>
            <a:r>
              <a:rPr lang="en-US" sz="800" dirty="0">
                <a:latin typeface="Calibri" panose="020F0502020204030204" pitchFamily="34" charset="0"/>
                <a:ea typeface="Calibri" panose="020F0502020204030204" pitchFamily="34" charset="0"/>
                <a:cs typeface="Times New Roman" panose="02020603050405020304" pitchFamily="18" charset="0"/>
              </a:rPr>
              <a:t>Stella - stock.adobe.com</a:t>
            </a:r>
            <a:endParaRPr lang="en-US" sz="800" dirty="0">
              <a:effectLst/>
              <a:latin typeface="Calibri" panose="020F0502020204030204" pitchFamily="34" charset="0"/>
              <a:ea typeface="Calibri" panose="020F0502020204030204" pitchFamily="34"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1829042"/>
      </p:ext>
    </p:extLst>
  </p:cSld>
  <p:clrMapOvr>
    <a:masterClrMapping/>
  </p:clrMapOvr>
  <mc:AlternateContent xmlns:mc="http://schemas.openxmlformats.org/markup-compatibility/2006" xmlns:p14="http://schemas.microsoft.com/office/powerpoint/2010/main">
    <mc:Choice Requires="p14">
      <p:transition spd="slow" p14:dur="2000" advTm="70158"/>
    </mc:Choice>
    <mc:Fallback xmlns="">
      <p:transition spd="slow" advTm="70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469" y="1096688"/>
            <a:ext cx="3441804" cy="552895"/>
          </a:xfrm>
          <a:prstGeom prst="rect">
            <a:avLst/>
          </a:prstGeom>
          <a:solidFill>
            <a:srgbClr val="BA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5" name="Rectangle 4"/>
          <p:cNvSpPr/>
          <p:nvPr/>
        </p:nvSpPr>
        <p:spPr>
          <a:xfrm>
            <a:off x="317348" y="1163874"/>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rPr>
              <a:t>Public Hearings -Noticing</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6" name="Subtitle 2"/>
          <p:cNvSpPr txBox="1">
            <a:spLocks/>
          </p:cNvSpPr>
          <p:nvPr/>
        </p:nvSpPr>
        <p:spPr>
          <a:xfrm>
            <a:off x="405742" y="1903997"/>
            <a:ext cx="2840430" cy="5232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700" u="sng" dirty="0">
                <a:solidFill>
                  <a:prstClr val="black"/>
                </a:solidFill>
                <a:latin typeface="Calibri" panose="020F0502020204030204" pitchFamily="34" charset="0"/>
              </a:rPr>
              <a:t>Subdivision Review Hearing</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700" dirty="0">
                <a:solidFill>
                  <a:prstClr val="black"/>
                </a:solidFill>
                <a:latin typeface="Calibri" panose="020F0502020204030204" pitchFamily="34" charset="0"/>
              </a:rPr>
              <a:t>At least 15 days notice in newspaper of general circulation in county</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700" dirty="0">
                <a:solidFill>
                  <a:prstClr val="black"/>
                </a:solidFill>
                <a:latin typeface="Calibri" panose="020F0502020204030204" pitchFamily="34" charset="0"/>
              </a:rPr>
              <a:t>Additional requirements as per your bylaws</a:t>
            </a:r>
          </a:p>
          <a:p>
            <a:pPr marL="171450" indent="-171450" fontAlgn="base">
              <a:buClr>
                <a:srgbClr val="BA9107"/>
              </a:buClr>
              <a:buFont typeface="Wingdings" panose="05000000000000000000" pitchFamily="2" charset="2"/>
              <a:buChar char="§"/>
              <a:defRPr/>
            </a:pPr>
            <a:r>
              <a:rPr lang="en-US" sz="1700" u="sng" dirty="0">
                <a:solidFill>
                  <a:prstClr val="black"/>
                </a:solidFill>
                <a:latin typeface="Calibri" panose="020F0502020204030204" pitchFamily="34" charset="0"/>
              </a:rPr>
              <a:t>Growth Policy Hearing</a:t>
            </a:r>
          </a:p>
          <a:p>
            <a:pPr marL="171450" indent="-171450" fontAlgn="base">
              <a:buClr>
                <a:srgbClr val="BA9107"/>
              </a:buClr>
              <a:buFont typeface="Wingdings" panose="05000000000000000000" pitchFamily="2" charset="2"/>
              <a:buChar char="§"/>
              <a:defRPr/>
            </a:pPr>
            <a:r>
              <a:rPr lang="en-US" sz="1700" dirty="0">
                <a:solidFill>
                  <a:prstClr val="black"/>
                </a:solidFill>
                <a:latin typeface="Calibri" panose="020F0502020204030204" pitchFamily="34" charset="0"/>
              </a:rPr>
              <a:t>At least 10 days prior to hearing in newspaper of general circulation in county</a:t>
            </a:r>
          </a:p>
          <a:p>
            <a:pPr marL="171450" indent="-171450" fontAlgn="base">
              <a:buClr>
                <a:srgbClr val="BA9107"/>
              </a:buClr>
              <a:buFont typeface="Wingdings" panose="05000000000000000000" pitchFamily="2" charset="2"/>
              <a:buChar char="§"/>
              <a:defRPr/>
            </a:pPr>
            <a:r>
              <a:rPr lang="en-US" sz="1700" u="sng" dirty="0">
                <a:solidFill>
                  <a:prstClr val="black"/>
                </a:solidFill>
                <a:latin typeface="Calibri" panose="020F0502020204030204" pitchFamily="34" charset="0"/>
              </a:rPr>
              <a:t>Other Hearings</a:t>
            </a:r>
            <a:r>
              <a:rPr lang="en-US" sz="1700" dirty="0">
                <a:solidFill>
                  <a:prstClr val="black"/>
                </a:solidFill>
                <a:latin typeface="Calibri" panose="020F0502020204030204" pitchFamily="34" charset="0"/>
              </a:rPr>
              <a:t> </a:t>
            </a:r>
          </a:p>
          <a:p>
            <a:pPr marL="171450" indent="-171450" fontAlgn="base">
              <a:buClr>
                <a:srgbClr val="BA9107"/>
              </a:buClr>
              <a:buFont typeface="Wingdings" panose="05000000000000000000" pitchFamily="2" charset="2"/>
              <a:buChar char="§"/>
              <a:defRPr/>
            </a:pPr>
            <a:r>
              <a:rPr lang="en-US" sz="1700" dirty="0">
                <a:solidFill>
                  <a:prstClr val="black"/>
                </a:solidFill>
                <a:latin typeface="Calibri" panose="020F0502020204030204" pitchFamily="34" charset="0"/>
              </a:rPr>
              <a:t>Follow noticing requirements in statute for the particular action</a:t>
            </a:r>
          </a:p>
          <a:p>
            <a:pPr marL="0" marR="0" lvl="0" indent="0" algn="l" defTabSz="914400" rtl="0" eaLnBrk="1" fontAlgn="base" latinLnBrk="0" hangingPunct="1">
              <a:lnSpc>
                <a:spcPct val="90000"/>
              </a:lnSpc>
              <a:spcBef>
                <a:spcPts val="1000"/>
              </a:spcBef>
              <a:spcAft>
                <a:spcPts val="0"/>
              </a:spcAft>
              <a:buClr>
                <a:srgbClr val="BA9107"/>
              </a:buClr>
              <a:buSzTx/>
              <a:buNone/>
              <a:tabLst/>
              <a:defRPr/>
            </a:pPr>
            <a:endParaRPr lang="en-US" sz="1600" dirty="0">
              <a:solidFill>
                <a:prstClr val="black"/>
              </a:solidFill>
              <a:latin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
                <a:srgbClr val="6E989A"/>
              </a:buClr>
              <a:buSz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5081556" y="1114002"/>
            <a:ext cx="3539265" cy="535581"/>
          </a:xfrm>
          <a:prstGeom prst="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ubtitle 2"/>
          <p:cNvSpPr txBox="1">
            <a:spLocks/>
          </p:cNvSpPr>
          <p:nvPr/>
        </p:nvSpPr>
        <p:spPr>
          <a:xfrm>
            <a:off x="4674499" y="1566034"/>
            <a:ext cx="1991552" cy="1070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p:cNvSpPr/>
          <p:nvPr/>
        </p:nvSpPr>
        <p:spPr>
          <a:xfrm>
            <a:off x="0" y="-30931"/>
            <a:ext cx="9144000" cy="776359"/>
          </a:xfrm>
          <a:prstGeom prst="rect">
            <a:avLst/>
          </a:prstGeom>
          <a:solidFill>
            <a:srgbClr val="6E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283469" y="138231"/>
            <a:ext cx="7924615" cy="523220"/>
          </a:xfrm>
          <a:prstGeom prst="rect">
            <a:avLst/>
          </a:prstGeom>
        </p:spPr>
        <p:txBody>
          <a:bodyPr wrap="square">
            <a:spAutoFit/>
          </a:bodyPr>
          <a:lstStyle/>
          <a:p>
            <a:pPr fontAlgn="base"/>
            <a:r>
              <a:rPr lang="en-US" sz="2800" b="1" dirty="0">
                <a:solidFill>
                  <a:schemeClr val="bg1"/>
                </a:solidFill>
                <a:latin typeface="Calibri" panose="020F0502020204030204" pitchFamily="34" charset="0"/>
              </a:rPr>
              <a:t>PLANNING BOARD HEARINGS</a:t>
            </a:r>
            <a:endParaRPr lang="en-US" i="1" dirty="0">
              <a:latin typeface="Calibri" panose="020F0502020204030204" pitchFamily="34" charset="0"/>
            </a:endParaRPr>
          </a:p>
        </p:txBody>
      </p:sp>
      <p:cxnSp>
        <p:nvCxnSpPr>
          <p:cNvPr id="38" name="Straight Connector 37"/>
          <p:cNvCxnSpPr>
            <a:stCxn id="1026" idx="0"/>
          </p:cNvCxnSpPr>
          <p:nvPr/>
        </p:nvCxnSpPr>
        <p:spPr>
          <a:xfrm flipH="1" flipV="1">
            <a:off x="4543498" y="1056864"/>
            <a:ext cx="26258" cy="3806360"/>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954673" y="4850950"/>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pitchFamily="34" charset="0"/>
              </a:rPr>
              <a:t>Public Comment</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9" name="Rectangle 18"/>
          <p:cNvSpPr/>
          <p:nvPr/>
        </p:nvSpPr>
        <p:spPr>
          <a:xfrm>
            <a:off x="5081556" y="1173080"/>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rPr>
              <a:t>Suggested Hearing Procedures</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20" name="Subtitle 2"/>
          <p:cNvSpPr txBox="1">
            <a:spLocks/>
          </p:cNvSpPr>
          <p:nvPr/>
        </p:nvSpPr>
        <p:spPr>
          <a:xfrm>
            <a:off x="5893339" y="1767988"/>
            <a:ext cx="2704046" cy="44767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ts val="1000"/>
              </a:spcBef>
              <a:spcAft>
                <a:spcPts val="0"/>
              </a:spcAft>
              <a:buClr>
                <a:schemeClr val="tx1"/>
              </a:buClr>
              <a:buSzTx/>
              <a:buFont typeface="+mj-lt"/>
              <a:buAutoNum type="arabicPeriod"/>
              <a:tabLst/>
              <a:defRPr/>
            </a:pPr>
            <a:r>
              <a:rPr lang="en-US" sz="1700" baseline="0" dirty="0">
                <a:solidFill>
                  <a:prstClr val="black"/>
                </a:solidFill>
                <a:latin typeface="Calibri" panose="020F0502020204030204" pitchFamily="34" charset="0"/>
              </a:rPr>
              <a:t>Agenda </a:t>
            </a:r>
          </a:p>
          <a:p>
            <a:pPr marL="342900" marR="0" lvl="0" indent="-342900" algn="l" defTabSz="914400" rtl="0" eaLnBrk="1" fontAlgn="base" latinLnBrk="0" hangingPunct="1">
              <a:lnSpc>
                <a:spcPct val="90000"/>
              </a:lnSpc>
              <a:spcBef>
                <a:spcPts val="1000"/>
              </a:spcBef>
              <a:spcAft>
                <a:spcPts val="0"/>
              </a:spcAft>
              <a:buClr>
                <a:schemeClr val="tx1"/>
              </a:buClr>
              <a:buSzTx/>
              <a:buFont typeface="+mj-lt"/>
              <a:buAutoNum type="arabicPeriod"/>
              <a:tabLst/>
              <a:defRPr/>
            </a:pPr>
            <a:r>
              <a:rPr lang="en-US" sz="1700" dirty="0">
                <a:solidFill>
                  <a:prstClr val="black"/>
                </a:solidFill>
                <a:latin typeface="Calibri" panose="020F0502020204030204" pitchFamily="34" charset="0"/>
              </a:rPr>
              <a:t>Sign-in Sheet</a:t>
            </a:r>
          </a:p>
          <a:p>
            <a:pPr marL="342900" marR="0" lvl="0" indent="-342900" algn="l" defTabSz="914400" rtl="0" eaLnBrk="1" fontAlgn="base" latinLnBrk="0" hangingPunct="1">
              <a:lnSpc>
                <a:spcPct val="90000"/>
              </a:lnSpc>
              <a:spcBef>
                <a:spcPts val="1000"/>
              </a:spcBef>
              <a:spcAft>
                <a:spcPts val="0"/>
              </a:spcAft>
              <a:buClr>
                <a:schemeClr val="tx1"/>
              </a:buClr>
              <a:buSzTx/>
              <a:buFont typeface="+mj-lt"/>
              <a:buAutoNum type="arabicPeriod"/>
              <a:tabLst/>
              <a:defRPr/>
            </a:pPr>
            <a:r>
              <a:rPr lang="en-US" sz="1700" dirty="0">
                <a:solidFill>
                  <a:prstClr val="black"/>
                </a:solidFill>
                <a:latin typeface="Calibri" panose="020F0502020204030204" pitchFamily="34" charset="0"/>
              </a:rPr>
              <a:t>Call-to-Order </a:t>
            </a:r>
          </a:p>
          <a:p>
            <a:pPr marL="342900" marR="0" lvl="0" indent="-342900" algn="l" defTabSz="914400" rtl="0" eaLnBrk="1" fontAlgn="base" latinLnBrk="0" hangingPunct="1">
              <a:lnSpc>
                <a:spcPct val="90000"/>
              </a:lnSpc>
              <a:spcBef>
                <a:spcPts val="1000"/>
              </a:spcBef>
              <a:spcAft>
                <a:spcPts val="0"/>
              </a:spcAft>
              <a:buClr>
                <a:schemeClr val="tx1"/>
              </a:buClr>
              <a:buSzTx/>
              <a:buFont typeface="+mj-lt"/>
              <a:buAutoNum type="arabicPeriod"/>
              <a:tabLst/>
              <a:defRPr/>
            </a:pPr>
            <a:r>
              <a:rPr lang="en-US" sz="1700" dirty="0">
                <a:solidFill>
                  <a:prstClr val="black"/>
                </a:solidFill>
                <a:latin typeface="Calibri" panose="020F0502020204030204" pitchFamily="34" charset="0"/>
              </a:rPr>
              <a:t>Staff Report Presentation</a:t>
            </a:r>
          </a:p>
          <a:p>
            <a:pPr marL="342900" marR="0" lvl="0" indent="-342900" algn="l" defTabSz="914400" rtl="0" eaLnBrk="1" fontAlgn="base" latinLnBrk="0" hangingPunct="1">
              <a:lnSpc>
                <a:spcPct val="90000"/>
              </a:lnSpc>
              <a:spcBef>
                <a:spcPts val="1000"/>
              </a:spcBef>
              <a:spcAft>
                <a:spcPts val="0"/>
              </a:spcAft>
              <a:buClr>
                <a:schemeClr val="tx1"/>
              </a:buClr>
              <a:buSzTx/>
              <a:buFont typeface="+mj-lt"/>
              <a:buAutoNum type="arabicPeriod"/>
              <a:tabLst/>
              <a:defRPr/>
            </a:pPr>
            <a:r>
              <a:rPr lang="en-US" sz="1700" dirty="0">
                <a:solidFill>
                  <a:prstClr val="black"/>
                </a:solidFill>
                <a:latin typeface="Calibri" panose="020F0502020204030204" pitchFamily="34" charset="0"/>
              </a:rPr>
              <a:t>Public Comment</a:t>
            </a:r>
          </a:p>
          <a:p>
            <a:pPr marL="342900" marR="0" lvl="0" indent="-342900" algn="l" defTabSz="914400" rtl="0" eaLnBrk="1" fontAlgn="base" latinLnBrk="0" hangingPunct="1">
              <a:lnSpc>
                <a:spcPct val="90000"/>
              </a:lnSpc>
              <a:spcBef>
                <a:spcPts val="1000"/>
              </a:spcBef>
              <a:spcAft>
                <a:spcPts val="0"/>
              </a:spcAft>
              <a:buClr>
                <a:schemeClr val="tx1"/>
              </a:buClr>
              <a:buSzTx/>
              <a:buFont typeface="+mj-lt"/>
              <a:buAutoNum type="arabicPeriod"/>
              <a:tabLst/>
              <a:defRPr/>
            </a:pPr>
            <a:r>
              <a:rPr lang="en-US" sz="1700" dirty="0">
                <a:solidFill>
                  <a:prstClr val="black"/>
                </a:solidFill>
                <a:latin typeface="Calibri" panose="020F0502020204030204" pitchFamily="34" charset="0"/>
              </a:rPr>
              <a:t>Close Public Testimony</a:t>
            </a:r>
          </a:p>
          <a:p>
            <a:pPr marL="342900" marR="0" lvl="0" indent="-342900" algn="l" defTabSz="914400" rtl="0" eaLnBrk="1" fontAlgn="base" latinLnBrk="0" hangingPunct="1">
              <a:lnSpc>
                <a:spcPct val="90000"/>
              </a:lnSpc>
              <a:spcBef>
                <a:spcPts val="1000"/>
              </a:spcBef>
              <a:spcAft>
                <a:spcPts val="0"/>
              </a:spcAft>
              <a:buClr>
                <a:schemeClr val="tx1"/>
              </a:buClr>
              <a:buSzTx/>
              <a:buFont typeface="+mj-lt"/>
              <a:buAutoNum type="arabicPeriod"/>
              <a:tabLst/>
              <a:defRPr/>
            </a:pPr>
            <a:r>
              <a:rPr lang="en-US" sz="1700" dirty="0">
                <a:solidFill>
                  <a:prstClr val="black"/>
                </a:solidFill>
                <a:latin typeface="Calibri" panose="020F0502020204030204" pitchFamily="34" charset="0"/>
              </a:rPr>
              <a:t>Board Questions</a:t>
            </a:r>
          </a:p>
          <a:p>
            <a:pPr marL="342900" marR="0" lvl="0" indent="-342900" algn="l" defTabSz="914400" rtl="0" eaLnBrk="1" fontAlgn="base" latinLnBrk="0" hangingPunct="1">
              <a:lnSpc>
                <a:spcPct val="90000"/>
              </a:lnSpc>
              <a:spcBef>
                <a:spcPts val="1000"/>
              </a:spcBef>
              <a:spcAft>
                <a:spcPts val="0"/>
              </a:spcAft>
              <a:buClr>
                <a:schemeClr val="tx1"/>
              </a:buClr>
              <a:buSzTx/>
              <a:buFont typeface="+mj-lt"/>
              <a:buAutoNum type="arabicPeriod"/>
              <a:tabLst/>
              <a:defRPr/>
            </a:pPr>
            <a:r>
              <a:rPr lang="en-US" sz="1700" dirty="0">
                <a:solidFill>
                  <a:prstClr val="black"/>
                </a:solidFill>
                <a:latin typeface="Calibri" panose="020F0502020204030204" pitchFamily="34" charset="0"/>
              </a:rPr>
              <a:t>Deliberation and Action</a:t>
            </a:r>
          </a:p>
          <a:p>
            <a:pPr marL="342900" marR="0" lvl="0" indent="-342900" algn="l" defTabSz="914400" rtl="0" eaLnBrk="1" fontAlgn="base" latinLnBrk="0" hangingPunct="1">
              <a:lnSpc>
                <a:spcPct val="90000"/>
              </a:lnSpc>
              <a:spcBef>
                <a:spcPts val="1000"/>
              </a:spcBef>
              <a:spcAft>
                <a:spcPts val="0"/>
              </a:spcAft>
              <a:buClr>
                <a:schemeClr val="tx1"/>
              </a:buClr>
              <a:buSzTx/>
              <a:buFont typeface="+mj-lt"/>
              <a:buAutoNum type="arabicPeriod"/>
              <a:tabLst/>
              <a:defRPr/>
            </a:pPr>
            <a:r>
              <a:rPr lang="en-US" sz="1700" dirty="0">
                <a:solidFill>
                  <a:prstClr val="black"/>
                </a:solidFill>
                <a:latin typeface="Calibri" panose="020F0502020204030204" pitchFamily="34" charset="0"/>
              </a:rPr>
              <a:t>Adjourn or Set Date and Time to Continue</a:t>
            </a:r>
          </a:p>
          <a:p>
            <a:pPr marL="0" marR="0" lvl="0" indent="0" algn="l" defTabSz="914400" rtl="0" eaLnBrk="1" fontAlgn="base" latinLnBrk="0" hangingPunct="1">
              <a:lnSpc>
                <a:spcPct val="90000"/>
              </a:lnSpc>
              <a:spcBef>
                <a:spcPts val="1000"/>
              </a:spcBef>
              <a:spcAft>
                <a:spcPts val="0"/>
              </a:spcAft>
              <a:buClr>
                <a:srgbClr val="C0774B"/>
              </a:buClr>
              <a:buSzTx/>
              <a:buNone/>
              <a:tabLst/>
              <a:defRPr/>
            </a:pPr>
            <a:endParaRPr lang="en-US" sz="1200" dirty="0">
              <a:solidFill>
                <a:prstClr val="black"/>
              </a:solidFill>
              <a:latin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3451426" y="4863224"/>
            <a:ext cx="2236660" cy="1761548"/>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3030552"/>
      </p:ext>
    </p:extLst>
  </p:cSld>
  <p:clrMapOvr>
    <a:masterClrMapping/>
  </p:clrMapOvr>
  <mc:AlternateContent xmlns:mc="http://schemas.openxmlformats.org/markup-compatibility/2006" xmlns:p14="http://schemas.microsoft.com/office/powerpoint/2010/main">
    <mc:Choice Requires="p14">
      <p:transition spd="slow" p14:dur="2000" advTm="128798"/>
    </mc:Choice>
    <mc:Fallback xmlns="">
      <p:transition spd="slow" advTm="12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1"/>
            <a:ext cx="9144000" cy="811446"/>
          </a:xfrm>
          <a:prstGeom prst="rect">
            <a:avLst/>
          </a:prstGeom>
          <a:solidFill>
            <a:srgbClr val="8A7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911918" y="1964475"/>
            <a:ext cx="7310080" cy="4893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2986" y="883354"/>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pitchFamily="34" charset="0"/>
              </a:rPr>
              <a:t>Montana’s Open Meeting Laws</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1" name="Subtitle 2"/>
          <p:cNvSpPr txBox="1">
            <a:spLocks/>
          </p:cNvSpPr>
          <p:nvPr/>
        </p:nvSpPr>
        <p:spPr>
          <a:xfrm>
            <a:off x="3596282" y="5548519"/>
            <a:ext cx="5266776" cy="1190508"/>
          </a:xfrm>
          <a:prstGeom prst="rect">
            <a:avLst/>
          </a:prstGeom>
        </p:spPr>
        <p:txBody>
          <a:bodyPr numCol="2">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ts val="0"/>
              </a:spcAft>
              <a:buClr>
                <a:srgbClr val="C0774B"/>
              </a:buClr>
              <a:buSzTx/>
              <a:buNone/>
              <a:tabLst/>
              <a:defRPr/>
            </a:pPr>
            <a:endParaRPr lang="en-US" sz="1200" dirty="0">
              <a:solidFill>
                <a:prstClr val="black"/>
              </a:solidFill>
              <a:latin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ubtitle 2"/>
          <p:cNvSpPr txBox="1">
            <a:spLocks/>
          </p:cNvSpPr>
          <p:nvPr/>
        </p:nvSpPr>
        <p:spPr>
          <a:xfrm>
            <a:off x="4674499" y="1566034"/>
            <a:ext cx="1991552" cy="1070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p:cNvSpPr/>
          <p:nvPr/>
        </p:nvSpPr>
        <p:spPr>
          <a:xfrm>
            <a:off x="429712" y="5799902"/>
            <a:ext cx="349238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pitchFamily="34" charset="0"/>
              </a:rPr>
              <a:t>Public Comment</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Rounded Rectangle 2"/>
          <p:cNvSpPr/>
          <p:nvPr/>
        </p:nvSpPr>
        <p:spPr>
          <a:xfrm>
            <a:off x="817581" y="1183537"/>
            <a:ext cx="3221793" cy="611565"/>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42" y="224807"/>
            <a:ext cx="9144000" cy="523220"/>
          </a:xfrm>
          <a:prstGeom prst="rect">
            <a:avLst/>
          </a:prstGeom>
          <a:solidFill>
            <a:srgbClr val="8A7A67"/>
          </a:solidFill>
        </p:spPr>
        <p:txBody>
          <a:bodyPr wrap="square">
            <a:spAutoFit/>
          </a:bodyPr>
          <a:lstStyle/>
          <a:p>
            <a:pPr algn="ctr" fontAlgn="base"/>
            <a:r>
              <a:rPr lang="en-US" sz="2800" b="1" dirty="0">
                <a:solidFill>
                  <a:schemeClr val="bg1"/>
                </a:solidFill>
                <a:latin typeface="Calibri" panose="020F0502020204030204" pitchFamily="34" charset="0"/>
              </a:rPr>
              <a:t>BYLAWS - Contents</a:t>
            </a:r>
            <a:endParaRPr lang="en-US" i="1" dirty="0">
              <a:solidFill>
                <a:schemeClr val="bg1"/>
              </a:solidFill>
              <a:latin typeface="Calibri" panose="020F0502020204030204" pitchFamily="34" charset="0"/>
            </a:endParaRPr>
          </a:p>
        </p:txBody>
      </p:sp>
      <p:sp>
        <p:nvSpPr>
          <p:cNvPr id="19" name="Rounded Rectangle 18"/>
          <p:cNvSpPr/>
          <p:nvPr/>
        </p:nvSpPr>
        <p:spPr>
          <a:xfrm>
            <a:off x="5393521" y="1062344"/>
            <a:ext cx="3221795" cy="616020"/>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34654" y="1258486"/>
            <a:ext cx="3087445" cy="461665"/>
          </a:xfrm>
          <a:prstGeom prst="rect">
            <a:avLst/>
          </a:prstGeom>
          <a:noFill/>
        </p:spPr>
        <p:txBody>
          <a:bodyPr wrap="square" rtlCol="0">
            <a:spAutoFit/>
          </a:bodyPr>
          <a:lstStyle/>
          <a:p>
            <a:r>
              <a:rPr lang="en-US" sz="2400" b="1" dirty="0">
                <a:solidFill>
                  <a:schemeClr val="bg1"/>
                </a:solidFill>
              </a:rPr>
              <a:t>1. Authority - Purpose</a:t>
            </a:r>
          </a:p>
        </p:txBody>
      </p:sp>
      <p:grpSp>
        <p:nvGrpSpPr>
          <p:cNvPr id="12" name="Group 11"/>
          <p:cNvGrpSpPr/>
          <p:nvPr/>
        </p:nvGrpSpPr>
        <p:grpSpPr>
          <a:xfrm>
            <a:off x="5445355" y="3542787"/>
            <a:ext cx="3203981" cy="596631"/>
            <a:chOff x="5469606" y="3230573"/>
            <a:chExt cx="3203981" cy="639170"/>
          </a:xfrm>
        </p:grpSpPr>
        <p:sp>
          <p:nvSpPr>
            <p:cNvPr id="14" name="Rounded Rectangle 13"/>
            <p:cNvSpPr/>
            <p:nvPr/>
          </p:nvSpPr>
          <p:spPr>
            <a:xfrm>
              <a:off x="5469606" y="3230573"/>
              <a:ext cx="3203981" cy="639170"/>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527870" y="3295004"/>
              <a:ext cx="3087445" cy="494581"/>
            </a:xfrm>
            <a:prstGeom prst="rect">
              <a:avLst/>
            </a:prstGeom>
            <a:noFill/>
          </p:spPr>
          <p:txBody>
            <a:bodyPr wrap="square" rtlCol="0">
              <a:spAutoFit/>
            </a:bodyPr>
            <a:lstStyle/>
            <a:p>
              <a:r>
                <a:rPr lang="en-US" sz="2400" b="1" dirty="0">
                  <a:solidFill>
                    <a:schemeClr val="bg1"/>
                  </a:solidFill>
                </a:rPr>
                <a:t>7. Committees</a:t>
              </a:r>
            </a:p>
          </p:txBody>
        </p:sp>
      </p:grpSp>
      <p:grpSp>
        <p:nvGrpSpPr>
          <p:cNvPr id="39" name="Group 38"/>
          <p:cNvGrpSpPr/>
          <p:nvPr/>
        </p:nvGrpSpPr>
        <p:grpSpPr>
          <a:xfrm>
            <a:off x="817581" y="2027727"/>
            <a:ext cx="3230879" cy="601929"/>
            <a:chOff x="817581" y="2243309"/>
            <a:chExt cx="3230879" cy="601929"/>
          </a:xfrm>
        </p:grpSpPr>
        <p:sp>
          <p:nvSpPr>
            <p:cNvPr id="15" name="Rounded Rectangle 14"/>
            <p:cNvSpPr/>
            <p:nvPr/>
          </p:nvSpPr>
          <p:spPr>
            <a:xfrm>
              <a:off x="817582" y="2243309"/>
              <a:ext cx="3230878" cy="601929"/>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17581" y="2316142"/>
              <a:ext cx="3087445" cy="461665"/>
            </a:xfrm>
            <a:prstGeom prst="rect">
              <a:avLst/>
            </a:prstGeom>
            <a:noFill/>
          </p:spPr>
          <p:txBody>
            <a:bodyPr wrap="square" rtlCol="0">
              <a:spAutoFit/>
            </a:bodyPr>
            <a:lstStyle/>
            <a:p>
              <a:r>
                <a:rPr lang="en-US" sz="2400" b="1" dirty="0">
                  <a:solidFill>
                    <a:schemeClr val="bg1"/>
                  </a:solidFill>
                </a:rPr>
                <a:t>2.  Jurisdictional Area</a:t>
              </a:r>
            </a:p>
          </p:txBody>
        </p:sp>
      </p:grpSp>
      <p:grpSp>
        <p:nvGrpSpPr>
          <p:cNvPr id="11" name="Group 10"/>
          <p:cNvGrpSpPr/>
          <p:nvPr/>
        </p:nvGrpSpPr>
        <p:grpSpPr>
          <a:xfrm>
            <a:off x="5445357" y="2683249"/>
            <a:ext cx="3203982" cy="697131"/>
            <a:chOff x="5217460" y="1183537"/>
            <a:chExt cx="3203982" cy="743504"/>
          </a:xfrm>
        </p:grpSpPr>
        <p:sp>
          <p:nvSpPr>
            <p:cNvPr id="24" name="Rounded Rectangle 23"/>
            <p:cNvSpPr/>
            <p:nvPr/>
          </p:nvSpPr>
          <p:spPr>
            <a:xfrm>
              <a:off x="5217460" y="1183537"/>
              <a:ext cx="3203982" cy="743504"/>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5275727" y="1336692"/>
              <a:ext cx="3087445" cy="492375"/>
            </a:xfrm>
            <a:prstGeom prst="rect">
              <a:avLst/>
            </a:prstGeom>
            <a:noFill/>
          </p:spPr>
          <p:txBody>
            <a:bodyPr wrap="square" rtlCol="0">
              <a:spAutoFit/>
            </a:bodyPr>
            <a:lstStyle/>
            <a:p>
              <a:r>
                <a:rPr lang="en-US" sz="2400" b="1" dirty="0">
                  <a:solidFill>
                    <a:schemeClr val="bg1"/>
                  </a:solidFill>
                </a:rPr>
                <a:t>6. Ethics &amp; Conduct</a:t>
              </a:r>
            </a:p>
          </p:txBody>
        </p:sp>
      </p:grpSp>
      <p:grpSp>
        <p:nvGrpSpPr>
          <p:cNvPr id="9" name="Group 8"/>
          <p:cNvGrpSpPr/>
          <p:nvPr/>
        </p:nvGrpSpPr>
        <p:grpSpPr>
          <a:xfrm>
            <a:off x="5433608" y="4318255"/>
            <a:ext cx="3203981" cy="621044"/>
            <a:chOff x="5433608" y="4351028"/>
            <a:chExt cx="3203981" cy="706988"/>
          </a:xfrm>
        </p:grpSpPr>
        <p:sp>
          <p:nvSpPr>
            <p:cNvPr id="16" name="Rounded Rectangle 15"/>
            <p:cNvSpPr/>
            <p:nvPr/>
          </p:nvSpPr>
          <p:spPr>
            <a:xfrm>
              <a:off x="5433608" y="4351028"/>
              <a:ext cx="3203981" cy="706988"/>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491995" y="4461318"/>
              <a:ext cx="3087445" cy="525553"/>
            </a:xfrm>
            <a:prstGeom prst="rect">
              <a:avLst/>
            </a:prstGeom>
            <a:noFill/>
          </p:spPr>
          <p:txBody>
            <a:bodyPr wrap="square" rtlCol="0">
              <a:spAutoFit/>
            </a:bodyPr>
            <a:lstStyle/>
            <a:p>
              <a:r>
                <a:rPr lang="en-US" sz="2400" b="1" dirty="0">
                  <a:solidFill>
                    <a:schemeClr val="bg1"/>
                  </a:solidFill>
                </a:rPr>
                <a:t>8. Admin &amp; Legal</a:t>
              </a:r>
            </a:p>
          </p:txBody>
        </p:sp>
      </p:grpSp>
      <p:grpSp>
        <p:nvGrpSpPr>
          <p:cNvPr id="37" name="Group 36"/>
          <p:cNvGrpSpPr/>
          <p:nvPr/>
        </p:nvGrpSpPr>
        <p:grpSpPr>
          <a:xfrm>
            <a:off x="5445355" y="1840770"/>
            <a:ext cx="3417703" cy="634385"/>
            <a:chOff x="817581" y="5109509"/>
            <a:chExt cx="3463963" cy="640420"/>
          </a:xfrm>
        </p:grpSpPr>
        <p:sp>
          <p:nvSpPr>
            <p:cNvPr id="20" name="Rounded Rectangle 19"/>
            <p:cNvSpPr/>
            <p:nvPr/>
          </p:nvSpPr>
          <p:spPr>
            <a:xfrm>
              <a:off x="817582" y="5109509"/>
              <a:ext cx="3230878" cy="640420"/>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17581" y="5198843"/>
              <a:ext cx="3463963" cy="461665"/>
            </a:xfrm>
            <a:prstGeom prst="rect">
              <a:avLst/>
            </a:prstGeom>
            <a:noFill/>
          </p:spPr>
          <p:txBody>
            <a:bodyPr wrap="square" rtlCol="0">
              <a:spAutoFit/>
            </a:bodyPr>
            <a:lstStyle/>
            <a:p>
              <a:r>
                <a:rPr lang="en-US" sz="2400" b="1" dirty="0">
                  <a:solidFill>
                    <a:schemeClr val="bg1"/>
                  </a:solidFill>
                </a:rPr>
                <a:t>5. Meetings</a:t>
              </a:r>
            </a:p>
          </p:txBody>
        </p:sp>
      </p:grpSp>
      <p:sp>
        <p:nvSpPr>
          <p:cNvPr id="32" name="TextBox 31"/>
          <p:cNvSpPr txBox="1"/>
          <p:nvPr/>
        </p:nvSpPr>
        <p:spPr>
          <a:xfrm>
            <a:off x="5445355" y="1159474"/>
            <a:ext cx="3087445" cy="461665"/>
          </a:xfrm>
          <a:prstGeom prst="rect">
            <a:avLst/>
          </a:prstGeom>
          <a:noFill/>
        </p:spPr>
        <p:txBody>
          <a:bodyPr wrap="square" rtlCol="0">
            <a:spAutoFit/>
          </a:bodyPr>
          <a:lstStyle/>
          <a:p>
            <a:r>
              <a:rPr lang="en-US" sz="2400" b="1" dirty="0">
                <a:solidFill>
                  <a:schemeClr val="bg1"/>
                </a:solidFill>
              </a:rPr>
              <a:t>4. Officers Duties</a:t>
            </a:r>
          </a:p>
        </p:txBody>
      </p:sp>
      <p:grpSp>
        <p:nvGrpSpPr>
          <p:cNvPr id="8" name="Group 7"/>
          <p:cNvGrpSpPr/>
          <p:nvPr/>
        </p:nvGrpSpPr>
        <p:grpSpPr>
          <a:xfrm>
            <a:off x="5437371" y="5890513"/>
            <a:ext cx="3383097" cy="888270"/>
            <a:chOff x="5217461" y="5109509"/>
            <a:chExt cx="3302595" cy="888270"/>
          </a:xfrm>
        </p:grpSpPr>
        <p:sp>
          <p:nvSpPr>
            <p:cNvPr id="23" name="Rounded Rectangle 22"/>
            <p:cNvSpPr/>
            <p:nvPr/>
          </p:nvSpPr>
          <p:spPr>
            <a:xfrm>
              <a:off x="5217461" y="5109509"/>
              <a:ext cx="3203982" cy="640420"/>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275726" y="5166782"/>
              <a:ext cx="3244330" cy="830997"/>
            </a:xfrm>
            <a:prstGeom prst="rect">
              <a:avLst/>
            </a:prstGeom>
            <a:noFill/>
          </p:spPr>
          <p:txBody>
            <a:bodyPr wrap="square" rtlCol="0">
              <a:spAutoFit/>
            </a:bodyPr>
            <a:lstStyle/>
            <a:p>
              <a:r>
                <a:rPr lang="en-US" sz="2400" b="1" dirty="0">
                  <a:solidFill>
                    <a:schemeClr val="bg1"/>
                  </a:solidFill>
                </a:rPr>
                <a:t>10. Amendment /Repeal</a:t>
              </a:r>
            </a:p>
          </p:txBody>
        </p:sp>
      </p:grpSp>
      <p:grpSp>
        <p:nvGrpSpPr>
          <p:cNvPr id="6" name="Group 5"/>
          <p:cNvGrpSpPr/>
          <p:nvPr/>
        </p:nvGrpSpPr>
        <p:grpSpPr>
          <a:xfrm>
            <a:off x="5469604" y="5072588"/>
            <a:ext cx="3203983" cy="609831"/>
            <a:chOff x="5217460" y="4148069"/>
            <a:chExt cx="3203983" cy="656944"/>
          </a:xfrm>
        </p:grpSpPr>
        <p:sp>
          <p:nvSpPr>
            <p:cNvPr id="18" name="Rounded Rectangle 17"/>
            <p:cNvSpPr/>
            <p:nvPr/>
          </p:nvSpPr>
          <p:spPr>
            <a:xfrm>
              <a:off x="5217460" y="4148069"/>
              <a:ext cx="3203983" cy="656944"/>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5275727" y="4288200"/>
              <a:ext cx="3087445" cy="497331"/>
            </a:xfrm>
            <a:prstGeom prst="rect">
              <a:avLst/>
            </a:prstGeom>
            <a:noFill/>
          </p:spPr>
          <p:txBody>
            <a:bodyPr wrap="square" rtlCol="0">
              <a:spAutoFit/>
            </a:bodyPr>
            <a:lstStyle/>
            <a:p>
              <a:r>
                <a:rPr lang="en-US" sz="2400" b="1" dirty="0">
                  <a:solidFill>
                    <a:schemeClr val="bg1"/>
                  </a:solidFill>
                </a:rPr>
                <a:t>9. Staff</a:t>
              </a:r>
            </a:p>
          </p:txBody>
        </p:sp>
      </p:grpSp>
      <p:grpSp>
        <p:nvGrpSpPr>
          <p:cNvPr id="44" name="Group 43"/>
          <p:cNvGrpSpPr/>
          <p:nvPr/>
        </p:nvGrpSpPr>
        <p:grpSpPr>
          <a:xfrm>
            <a:off x="817581" y="2775960"/>
            <a:ext cx="3221795" cy="571457"/>
            <a:chOff x="817581" y="3141114"/>
            <a:chExt cx="3221795" cy="571457"/>
          </a:xfrm>
        </p:grpSpPr>
        <p:sp>
          <p:nvSpPr>
            <p:cNvPr id="45" name="Rounded Rectangle 44"/>
            <p:cNvSpPr/>
            <p:nvPr/>
          </p:nvSpPr>
          <p:spPr>
            <a:xfrm>
              <a:off x="817582" y="3141114"/>
              <a:ext cx="3221794" cy="571457"/>
            </a:xfrm>
            <a:prstGeom prst="round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817581" y="3203033"/>
              <a:ext cx="3087445" cy="461665"/>
            </a:xfrm>
            <a:prstGeom prst="rect">
              <a:avLst/>
            </a:prstGeom>
            <a:noFill/>
          </p:spPr>
          <p:txBody>
            <a:bodyPr wrap="square" rtlCol="0">
              <a:spAutoFit/>
            </a:bodyPr>
            <a:lstStyle/>
            <a:p>
              <a:r>
                <a:rPr lang="en-US" sz="2400" b="1" dirty="0">
                  <a:solidFill>
                    <a:schemeClr val="bg1"/>
                  </a:solidFill>
                </a:rPr>
                <a:t>3. Members</a:t>
              </a:r>
            </a:p>
          </p:txBody>
        </p:sp>
      </p:grpSp>
      <p:sp>
        <p:nvSpPr>
          <p:cNvPr id="2" name="Rectangle 1"/>
          <p:cNvSpPr/>
          <p:nvPr/>
        </p:nvSpPr>
        <p:spPr>
          <a:xfrm>
            <a:off x="817581" y="6675835"/>
            <a:ext cx="1401346" cy="215444"/>
          </a:xfrm>
          <a:prstGeom prst="rect">
            <a:avLst/>
          </a:prstGeom>
        </p:spPr>
        <p:txBody>
          <a:bodyPr wrap="none">
            <a:spAutoFit/>
          </a:bodyPr>
          <a:lstStyle/>
          <a:p>
            <a:r>
              <a:rPr lang="en-US" sz="800" dirty="0" err="1">
                <a:latin typeface="Calibri" panose="020F0502020204030204" pitchFamily="34" charset="0"/>
                <a:ea typeface="Calibri" panose="020F0502020204030204" pitchFamily="34" charset="0"/>
                <a:cs typeface="Times New Roman" panose="02020603050405020304" pitchFamily="18" charset="0"/>
              </a:rPr>
              <a:t>JohnKwan</a:t>
            </a:r>
            <a:r>
              <a:rPr lang="en-US" sz="800" dirty="0">
                <a:latin typeface="Calibri" panose="020F0502020204030204" pitchFamily="34" charset="0"/>
                <a:ea typeface="Calibri" panose="020F0502020204030204" pitchFamily="34" charset="0"/>
                <a:cs typeface="Times New Roman" panose="02020603050405020304" pitchFamily="18" charset="0"/>
              </a:rPr>
              <a:t> - stock.adobe.com</a:t>
            </a:r>
            <a:endParaRPr lang="en-US" sz="800" dirty="0">
              <a:effectLst/>
              <a:latin typeface="Calibri" panose="020F0502020204030204" pitchFamily="34" charset="0"/>
              <a:ea typeface="Calibri" panose="020F0502020204030204" pitchFamily="34" charset="0"/>
            </a:endParaRPr>
          </a:p>
        </p:txBody>
      </p:sp>
      <p:pic>
        <p:nvPicPr>
          <p:cNvPr id="41" name="Audio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5951183"/>
      </p:ext>
    </p:extLst>
  </p:cSld>
  <p:clrMapOvr>
    <a:masterClrMapping/>
  </p:clrMapOvr>
  <mc:AlternateContent xmlns:mc="http://schemas.openxmlformats.org/markup-compatibility/2006" xmlns:p14="http://schemas.microsoft.com/office/powerpoint/2010/main">
    <mc:Choice Requires="p14">
      <p:transition spd="slow" p14:dur="2000" advTm="148664"/>
    </mc:Choice>
    <mc:Fallback xmlns="">
      <p:transition spd="slow" advTm="148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956930"/>
          </a:xfrm>
          <a:prstGeom prst="rect">
            <a:avLst/>
          </a:prstGeom>
          <a:solidFill>
            <a:srgbClr val="8A7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283469" y="277706"/>
            <a:ext cx="7924615" cy="523220"/>
          </a:xfrm>
          <a:prstGeom prst="rect">
            <a:avLst/>
          </a:prstGeom>
        </p:spPr>
        <p:txBody>
          <a:bodyPr wrap="square">
            <a:spAutoFit/>
          </a:bodyPr>
          <a:lstStyle/>
          <a:p>
            <a:pPr fontAlgn="base"/>
            <a:r>
              <a:rPr lang="en-US" sz="2800" b="1" dirty="0">
                <a:solidFill>
                  <a:schemeClr val="bg1"/>
                </a:solidFill>
                <a:latin typeface="Calibri" panose="020F0502020204030204" pitchFamily="34" charset="0"/>
              </a:rPr>
              <a:t>Planning Board MEMBER RESPONSIBILITIES</a:t>
            </a:r>
            <a:endParaRPr lang="en-US" i="1" dirty="0">
              <a:latin typeface="Calibri" panose="020F0502020204030204" pitchFamily="34" charset="0"/>
            </a:endParaRPr>
          </a:p>
        </p:txBody>
      </p:sp>
      <p:sp>
        <p:nvSpPr>
          <p:cNvPr id="27" name="Rectangle 26"/>
          <p:cNvSpPr/>
          <p:nvPr/>
        </p:nvSpPr>
        <p:spPr>
          <a:xfrm>
            <a:off x="594360" y="4714104"/>
            <a:ext cx="3785440" cy="1995306"/>
          </a:xfrm>
          <a:prstGeom prst="rect">
            <a:avLst/>
          </a:prstGeom>
          <a:noFill/>
          <a:ln>
            <a:solidFill>
              <a:srgbClr val="8A7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94360" y="1305037"/>
            <a:ext cx="3757334" cy="3036322"/>
          </a:xfrm>
          <a:prstGeom prst="rect">
            <a:avLst/>
          </a:prstGeom>
          <a:noFill/>
          <a:ln>
            <a:solidFill>
              <a:srgbClr val="8A7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70567" y="1104982"/>
            <a:ext cx="2826327" cy="400110"/>
          </a:xfrm>
          <a:prstGeom prst="rect">
            <a:avLst/>
          </a:prstGeom>
          <a:solidFill>
            <a:srgbClr val="BA9107"/>
          </a:solidFill>
        </p:spPr>
        <p:txBody>
          <a:bodyPr wrap="square">
            <a:spAutoFit/>
          </a:bodyPr>
          <a:lstStyle/>
          <a:p>
            <a:pPr algn="ctr" fontAlgn="base"/>
            <a:r>
              <a:rPr lang="en-US" sz="2000" b="1" dirty="0">
                <a:solidFill>
                  <a:schemeClr val="bg1"/>
                </a:solidFill>
                <a:latin typeface="Calibri" panose="020F0502020204030204" pitchFamily="34" charset="0"/>
              </a:rPr>
              <a:t>President/Chair</a:t>
            </a:r>
          </a:p>
        </p:txBody>
      </p:sp>
      <p:sp>
        <p:nvSpPr>
          <p:cNvPr id="31" name="Subtitle 2"/>
          <p:cNvSpPr txBox="1">
            <a:spLocks/>
          </p:cNvSpPr>
          <p:nvPr/>
        </p:nvSpPr>
        <p:spPr>
          <a:xfrm>
            <a:off x="742949" y="1686978"/>
            <a:ext cx="3590735" cy="26543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rPr>
              <a:t>Presides</a:t>
            </a:r>
            <a:r>
              <a:rPr kumimoji="0" lang="en-US" sz="1900" b="0" i="0" u="none" strike="noStrike" kern="1200" cap="none" spc="0" normalizeH="0" noProof="0" dirty="0">
                <a:ln>
                  <a:noFill/>
                </a:ln>
                <a:solidFill>
                  <a:prstClr val="black"/>
                </a:solidFill>
                <a:effectLst/>
                <a:uLnTx/>
                <a:uFillTx/>
                <a:latin typeface="Calibri" panose="020F0502020204030204" pitchFamily="34" charset="0"/>
              </a:rPr>
              <a:t> over meetings</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900" dirty="0">
                <a:solidFill>
                  <a:prstClr val="black"/>
                </a:solidFill>
                <a:latin typeface="Calibri" panose="020F0502020204030204" pitchFamily="34" charset="0"/>
              </a:rPr>
              <a:t>Calls special meetings</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kumimoji="0" lang="en-US" sz="1900" b="0" i="0" u="none" strike="noStrike" kern="1200" cap="none" spc="0" normalizeH="0" noProof="0" dirty="0">
                <a:ln>
                  <a:noFill/>
                </a:ln>
                <a:solidFill>
                  <a:prstClr val="black"/>
                </a:solidFill>
                <a:effectLst/>
                <a:uLnTx/>
                <a:uFillTx/>
                <a:latin typeface="Calibri" panose="020F0502020204030204" pitchFamily="34" charset="0"/>
              </a:rPr>
              <a:t>Signs official documents</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lang="en-US" sz="1900" dirty="0">
                <a:solidFill>
                  <a:prstClr val="black"/>
                </a:solidFill>
                <a:latin typeface="Calibri" panose="020F0502020204030204" pitchFamily="34" charset="0"/>
              </a:rPr>
              <a:t>Represents board in discussion with governing body</a:t>
            </a:r>
          </a:p>
          <a:p>
            <a:pPr marL="171450" marR="0" lvl="0" indent="-171450" algn="l" defTabSz="914400" rtl="0" eaLnBrk="1" fontAlgn="base" latinLnBrk="0" hangingPunct="1">
              <a:lnSpc>
                <a:spcPct val="90000"/>
              </a:lnSpc>
              <a:spcBef>
                <a:spcPts val="1000"/>
              </a:spcBef>
              <a:spcAft>
                <a:spcPts val="0"/>
              </a:spcAft>
              <a:buClr>
                <a:srgbClr val="BA9107"/>
              </a:buClr>
              <a:buSzTx/>
              <a:buFont typeface="Wingdings" panose="05000000000000000000" pitchFamily="2" charset="2"/>
              <a:buChar char="§"/>
              <a:tabLst/>
              <a:defRPr/>
            </a:pPr>
            <a:r>
              <a:rPr kumimoji="0" lang="en-US" sz="1900" b="0" i="0" u="none" strike="noStrike" kern="1200" cap="none" spc="0" normalizeH="0" noProof="0" dirty="0">
                <a:ln>
                  <a:noFill/>
                </a:ln>
                <a:solidFill>
                  <a:prstClr val="black"/>
                </a:solidFill>
                <a:effectLst/>
                <a:uLnTx/>
                <a:uFillTx/>
                <a:latin typeface="Calibri" panose="020F0502020204030204" pitchFamily="34" charset="0"/>
              </a:rPr>
              <a:t>Ensures board actions are properly taken</a:t>
            </a:r>
          </a:p>
          <a:p>
            <a:pPr marL="0" marR="0" lvl="0" indent="0" algn="l" defTabSz="914400" rtl="0" eaLnBrk="1" fontAlgn="base" latinLnBrk="0" hangingPunct="1">
              <a:lnSpc>
                <a:spcPct val="90000"/>
              </a:lnSpc>
              <a:spcBef>
                <a:spcPts val="1000"/>
              </a:spcBef>
              <a:spcAft>
                <a:spcPts val="0"/>
              </a:spcAft>
              <a:buClr>
                <a:srgbClr val="BA9107"/>
              </a:buClr>
              <a:buSzTx/>
              <a:buNone/>
              <a:tabLst/>
              <a:defRPr/>
            </a:pPr>
            <a:endParaRPr lang="en-US" sz="1600" dirty="0">
              <a:solidFill>
                <a:prstClr val="black"/>
              </a:solidFill>
              <a:latin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
                <a:srgbClr val="6E989A"/>
              </a:buClr>
              <a:buSz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5040630" y="1273445"/>
            <a:ext cx="3638365" cy="3067913"/>
          </a:xfrm>
          <a:prstGeom prst="rect">
            <a:avLst/>
          </a:prstGeom>
          <a:noFill/>
          <a:ln>
            <a:solidFill>
              <a:srgbClr val="8A7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559032" y="1104982"/>
            <a:ext cx="2508018" cy="400110"/>
          </a:xfrm>
          <a:prstGeom prst="rect">
            <a:avLst/>
          </a:prstGeom>
          <a:solidFill>
            <a:srgbClr val="748655"/>
          </a:solidFill>
        </p:spPr>
        <p:txBody>
          <a:bodyPr wrap="square">
            <a:spAutoFit/>
          </a:bodyPr>
          <a:lstStyle/>
          <a:p>
            <a:pPr algn="ctr" fontAlgn="base"/>
            <a:r>
              <a:rPr lang="en-US" sz="2000" b="1" dirty="0">
                <a:solidFill>
                  <a:schemeClr val="bg1"/>
                </a:solidFill>
                <a:latin typeface="Calibri" panose="020F0502020204030204" pitchFamily="34" charset="0"/>
              </a:rPr>
              <a:t>All Members</a:t>
            </a:r>
          </a:p>
        </p:txBody>
      </p:sp>
      <p:sp>
        <p:nvSpPr>
          <p:cNvPr id="33" name="Subtitle 2"/>
          <p:cNvSpPr txBox="1">
            <a:spLocks/>
          </p:cNvSpPr>
          <p:nvPr/>
        </p:nvSpPr>
        <p:spPr>
          <a:xfrm>
            <a:off x="5141096" y="1754957"/>
            <a:ext cx="3437431" cy="23729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748655"/>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rPr>
              <a:t>Attend meetings</a:t>
            </a:r>
          </a:p>
          <a:p>
            <a:pPr marL="171450" marR="0" lvl="0" indent="-171450" algn="l" defTabSz="914400" rtl="0" eaLnBrk="1" fontAlgn="base" latinLnBrk="0" hangingPunct="1">
              <a:lnSpc>
                <a:spcPct val="90000"/>
              </a:lnSpc>
              <a:spcBef>
                <a:spcPts val="1000"/>
              </a:spcBef>
              <a:spcAft>
                <a:spcPts val="0"/>
              </a:spcAft>
              <a:buClr>
                <a:srgbClr val="748655"/>
              </a:buClr>
              <a:buSzTx/>
              <a:buFont typeface="Wingdings" panose="05000000000000000000" pitchFamily="2" charset="2"/>
              <a:buChar char="§"/>
              <a:tabLst/>
              <a:defRPr/>
            </a:pPr>
            <a:r>
              <a:rPr lang="en-US" sz="1900" dirty="0">
                <a:solidFill>
                  <a:prstClr val="black"/>
                </a:solidFill>
                <a:latin typeface="Calibri" panose="020F0502020204030204" pitchFamily="34" charset="0"/>
              </a:rPr>
              <a:t>Be prepared for meetings</a:t>
            </a:r>
            <a:endParaRPr kumimoji="0" lang="en-US" sz="1900" b="0" i="0" u="none" strike="noStrike" kern="1200" cap="none" spc="0" normalizeH="0" noProof="0" dirty="0">
              <a:ln>
                <a:noFill/>
              </a:ln>
              <a:solidFill>
                <a:prstClr val="black"/>
              </a:solidFill>
              <a:effectLst/>
              <a:uLnTx/>
              <a:uFillTx/>
              <a:latin typeface="Calibri" panose="020F0502020204030204" pitchFamily="34" charset="0"/>
            </a:endParaRPr>
          </a:p>
          <a:p>
            <a:pPr marL="171450" marR="0" lvl="0" indent="-171450" algn="l" defTabSz="914400" rtl="0" eaLnBrk="1" fontAlgn="base" latinLnBrk="0" hangingPunct="1">
              <a:lnSpc>
                <a:spcPct val="90000"/>
              </a:lnSpc>
              <a:spcBef>
                <a:spcPts val="1000"/>
              </a:spcBef>
              <a:spcAft>
                <a:spcPts val="0"/>
              </a:spcAft>
              <a:buClr>
                <a:srgbClr val="748655"/>
              </a:buClr>
              <a:buSzTx/>
              <a:buFont typeface="Wingdings" panose="05000000000000000000" pitchFamily="2" charset="2"/>
              <a:buChar char="§"/>
              <a:tabLst/>
              <a:defRPr/>
            </a:pPr>
            <a:r>
              <a:rPr lang="en-US" sz="1900" dirty="0">
                <a:solidFill>
                  <a:prstClr val="black"/>
                </a:solidFill>
                <a:latin typeface="Calibri" panose="020F0502020204030204" pitchFamily="34" charset="0"/>
              </a:rPr>
              <a:t>Be familiar with Bylaws</a:t>
            </a:r>
          </a:p>
          <a:p>
            <a:pPr marL="171450" marR="0" lvl="0" indent="-171450" algn="l" defTabSz="914400" rtl="0" eaLnBrk="1" fontAlgn="base" latinLnBrk="0" hangingPunct="1">
              <a:lnSpc>
                <a:spcPct val="90000"/>
              </a:lnSpc>
              <a:spcBef>
                <a:spcPts val="1000"/>
              </a:spcBef>
              <a:spcAft>
                <a:spcPts val="0"/>
              </a:spcAft>
              <a:buClr>
                <a:srgbClr val="748655"/>
              </a:buClr>
              <a:buSzTx/>
              <a:buFont typeface="Wingdings" panose="05000000000000000000" pitchFamily="2" charset="2"/>
              <a:buChar char="§"/>
              <a:tabLst/>
              <a:defRPr/>
            </a:pPr>
            <a:r>
              <a:rPr kumimoji="0" lang="en-US" sz="1900" b="0" i="0" u="none" strike="noStrike" kern="1200" cap="none" spc="0" normalizeH="0" noProof="0" dirty="0">
                <a:ln>
                  <a:noFill/>
                </a:ln>
                <a:solidFill>
                  <a:prstClr val="black"/>
                </a:solidFill>
                <a:effectLst/>
                <a:uLnTx/>
                <a:uFillTx/>
                <a:latin typeface="Calibri" panose="020F0502020204030204" pitchFamily="34" charset="0"/>
              </a:rPr>
              <a:t>Be familiar with growth policies and regulations </a:t>
            </a:r>
          </a:p>
          <a:p>
            <a:pPr marL="171450" marR="0" lvl="0" indent="-171450" algn="l" defTabSz="914400" rtl="0" eaLnBrk="1" fontAlgn="base" latinLnBrk="0" hangingPunct="1">
              <a:lnSpc>
                <a:spcPct val="90000"/>
              </a:lnSpc>
              <a:spcBef>
                <a:spcPts val="1000"/>
              </a:spcBef>
              <a:spcAft>
                <a:spcPts val="0"/>
              </a:spcAft>
              <a:buClr>
                <a:srgbClr val="748655"/>
              </a:buClr>
              <a:buSzTx/>
              <a:buFont typeface="Wingdings" panose="05000000000000000000" pitchFamily="2" charset="2"/>
              <a:buChar char="§"/>
              <a:tabLst/>
              <a:defRPr/>
            </a:pPr>
            <a:r>
              <a:rPr lang="en-US" sz="1900" dirty="0">
                <a:solidFill>
                  <a:prstClr val="black"/>
                </a:solidFill>
                <a:latin typeface="Calibri" panose="020F0502020204030204" pitchFamily="34" charset="0"/>
              </a:rPr>
              <a:t>Act ethically</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p:cNvSpPr/>
          <p:nvPr/>
        </p:nvSpPr>
        <p:spPr>
          <a:xfrm>
            <a:off x="970566" y="4621466"/>
            <a:ext cx="2826327" cy="707886"/>
          </a:xfrm>
          <a:prstGeom prst="rect">
            <a:avLst/>
          </a:prstGeom>
          <a:solidFill>
            <a:srgbClr val="6E989A"/>
          </a:solidFill>
        </p:spPr>
        <p:txBody>
          <a:bodyPr wrap="square">
            <a:spAutoFit/>
          </a:bodyPr>
          <a:lstStyle/>
          <a:p>
            <a:pPr algn="ctr" fontAlgn="base"/>
            <a:r>
              <a:rPr lang="en-US" sz="2000" b="1" dirty="0">
                <a:solidFill>
                  <a:schemeClr val="bg1"/>
                </a:solidFill>
                <a:latin typeface="Calibri" panose="020F0502020204030204" pitchFamily="34" charset="0"/>
              </a:rPr>
              <a:t>Vice President/</a:t>
            </a:r>
          </a:p>
          <a:p>
            <a:pPr algn="ctr" fontAlgn="base"/>
            <a:r>
              <a:rPr lang="en-US" sz="2000" b="1" dirty="0">
                <a:solidFill>
                  <a:schemeClr val="bg1"/>
                </a:solidFill>
                <a:latin typeface="Calibri" panose="020F0502020204030204" pitchFamily="34" charset="0"/>
              </a:rPr>
              <a:t>Vice-Chair</a:t>
            </a:r>
          </a:p>
        </p:txBody>
      </p:sp>
      <p:sp>
        <p:nvSpPr>
          <p:cNvPr id="35" name="Subtitle 2"/>
          <p:cNvSpPr txBox="1">
            <a:spLocks/>
          </p:cNvSpPr>
          <p:nvPr/>
        </p:nvSpPr>
        <p:spPr>
          <a:xfrm>
            <a:off x="742949" y="5361957"/>
            <a:ext cx="3608745" cy="775912"/>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rPr>
              <a:t>Perform duties of President/Chair</a:t>
            </a:r>
            <a:r>
              <a:rPr lang="en-US" sz="1900" dirty="0">
                <a:solidFill>
                  <a:prstClr val="black"/>
                </a:solidFill>
                <a:latin typeface="Calibri" panose="020F0502020204030204" pitchFamily="34" charset="0"/>
              </a:rPr>
              <a:t> during President’s absence</a:t>
            </a:r>
            <a:endParaRPr kumimoji="0" lang="en-US" sz="1900" b="0" i="0" u="none" strike="noStrike" kern="1200" cap="none" spc="0" normalizeH="0" noProof="0" dirty="0">
              <a:ln>
                <a:noFill/>
              </a:ln>
              <a:solidFill>
                <a:prstClr val="black"/>
              </a:solidFill>
              <a:effectLst/>
              <a:uLnTx/>
              <a:uFillTx/>
              <a:latin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
                <a:srgbClr val="BA9107"/>
              </a:buClr>
              <a:buSzTx/>
              <a:buNone/>
              <a:tabLst/>
              <a:defRPr/>
            </a:pPr>
            <a:endParaRPr lang="en-US" sz="1600" dirty="0">
              <a:solidFill>
                <a:prstClr val="black"/>
              </a:solidFill>
              <a:latin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
                <a:srgbClr val="6E989A"/>
              </a:buClr>
              <a:buSz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28"/>
          <p:cNvSpPr/>
          <p:nvPr/>
        </p:nvSpPr>
        <p:spPr>
          <a:xfrm>
            <a:off x="5040630" y="4714104"/>
            <a:ext cx="3638365" cy="1995306"/>
          </a:xfrm>
          <a:prstGeom prst="rect">
            <a:avLst/>
          </a:prstGeom>
          <a:noFill/>
          <a:ln>
            <a:solidFill>
              <a:srgbClr val="8A7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660637" y="4585711"/>
            <a:ext cx="2304808" cy="400110"/>
          </a:xfrm>
          <a:prstGeom prst="rect">
            <a:avLst/>
          </a:prstGeom>
          <a:solidFill>
            <a:srgbClr val="C0774B"/>
          </a:solidFill>
        </p:spPr>
        <p:txBody>
          <a:bodyPr wrap="square">
            <a:spAutoFit/>
          </a:bodyPr>
          <a:lstStyle/>
          <a:p>
            <a:pPr algn="ctr" fontAlgn="base"/>
            <a:r>
              <a:rPr lang="en-US" sz="2000" b="1" dirty="0">
                <a:solidFill>
                  <a:schemeClr val="bg1"/>
                </a:solidFill>
                <a:latin typeface="Calibri" panose="020F0502020204030204" pitchFamily="34" charset="0"/>
              </a:rPr>
              <a:t>Secretary/Staff</a:t>
            </a:r>
          </a:p>
        </p:txBody>
      </p:sp>
      <p:sp>
        <p:nvSpPr>
          <p:cNvPr id="37" name="Subtitle 2"/>
          <p:cNvSpPr txBox="1">
            <a:spLocks/>
          </p:cNvSpPr>
          <p:nvPr/>
        </p:nvSpPr>
        <p:spPr>
          <a:xfrm>
            <a:off x="5098644" y="5053585"/>
            <a:ext cx="3594069" cy="15880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rPr>
              <a:t>Keeps minutes</a:t>
            </a:r>
          </a:p>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lang="en-US" sz="1900" dirty="0">
                <a:solidFill>
                  <a:prstClr val="black"/>
                </a:solidFill>
                <a:latin typeface="Calibri" panose="020F0502020204030204" pitchFamily="34" charset="0"/>
              </a:rPr>
              <a:t>Prepares meeting/hearing notices and agendas</a:t>
            </a:r>
          </a:p>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kumimoji="0" lang="en-US" sz="1900" b="0" i="0" u="none" strike="noStrike" kern="1200" cap="none" spc="0" normalizeH="0" noProof="0" dirty="0">
                <a:ln>
                  <a:noFill/>
                </a:ln>
                <a:solidFill>
                  <a:prstClr val="black"/>
                </a:solidFill>
                <a:effectLst/>
                <a:uLnTx/>
                <a:uFillTx/>
                <a:latin typeface="Calibri" panose="020F0502020204030204" pitchFamily="34" charset="0"/>
              </a:rPr>
              <a:t>Keeps board records</a:t>
            </a:r>
          </a:p>
          <a:p>
            <a:pPr marL="0" marR="0" lvl="0" indent="0" algn="l" defTabSz="914400" rtl="0" eaLnBrk="1" fontAlgn="base" latinLnBrk="0" hangingPunct="1">
              <a:lnSpc>
                <a:spcPct val="90000"/>
              </a:lnSpc>
              <a:spcBef>
                <a:spcPts val="1000"/>
              </a:spcBef>
              <a:spcAft>
                <a:spcPts val="0"/>
              </a:spcAft>
              <a:buClr>
                <a:srgbClr val="BA9107"/>
              </a:buClr>
              <a:buSzTx/>
              <a:buNone/>
              <a:tabLst/>
              <a:defRPr/>
            </a:pPr>
            <a:endParaRPr lang="en-US" sz="1600" dirty="0">
              <a:solidFill>
                <a:prstClr val="black"/>
              </a:solidFill>
              <a:latin typeface="Calibri" panose="020F0502020204030204" pitchFamily="34" charset="0"/>
            </a:endParaRPr>
          </a:p>
          <a:p>
            <a:pPr marL="0" marR="0" lvl="0" indent="0" algn="l" defTabSz="914400" rtl="0" eaLnBrk="1" fontAlgn="base" latinLnBrk="0" hangingPunct="1">
              <a:lnSpc>
                <a:spcPct val="90000"/>
              </a:lnSpc>
              <a:spcBef>
                <a:spcPts val="1000"/>
              </a:spcBef>
              <a:spcAft>
                <a:spcPts val="0"/>
              </a:spcAft>
              <a:buClr>
                <a:srgbClr val="6E989A"/>
              </a:buClr>
              <a:buSz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0838984"/>
      </p:ext>
    </p:extLst>
  </p:cSld>
  <p:clrMapOvr>
    <a:masterClrMapping/>
  </p:clrMapOvr>
  <mc:AlternateContent xmlns:mc="http://schemas.openxmlformats.org/markup-compatibility/2006" xmlns:p14="http://schemas.microsoft.com/office/powerpoint/2010/main">
    <mc:Choice Requires="p14">
      <p:transition spd="slow" p14:dur="2000" advTm="52935"/>
    </mc:Choice>
    <mc:Fallback xmlns="">
      <p:transition spd="slow" advTm="52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3469" y="277706"/>
            <a:ext cx="8585401" cy="800219"/>
          </a:xfrm>
          <a:prstGeom prst="rect">
            <a:avLst/>
          </a:prstGeom>
        </p:spPr>
        <p:txBody>
          <a:bodyPr wrap="square">
            <a:spAutoFit/>
          </a:bodyPr>
          <a:lstStyle/>
          <a:p>
            <a:pPr fontAlgn="base"/>
            <a:endParaRPr lang="en-US" sz="2800" b="1" dirty="0">
              <a:solidFill>
                <a:schemeClr val="bg1"/>
              </a:solidFill>
              <a:latin typeface="Calibri" panose="020F0502020204030204" pitchFamily="34" charset="0"/>
            </a:endParaRPr>
          </a:p>
          <a:p>
            <a:pPr fontAlgn="base"/>
            <a:endParaRPr lang="en-US" i="1" dirty="0">
              <a:latin typeface="Calibri" panose="020F0502020204030204" pitchFamily="34" charset="0"/>
            </a:endParaRPr>
          </a:p>
        </p:txBody>
      </p:sp>
      <p:grpSp>
        <p:nvGrpSpPr>
          <p:cNvPr id="13" name="Group 12"/>
          <p:cNvGrpSpPr/>
          <p:nvPr/>
        </p:nvGrpSpPr>
        <p:grpSpPr>
          <a:xfrm>
            <a:off x="581842" y="1017446"/>
            <a:ext cx="1906235" cy="1019232"/>
            <a:chOff x="581842" y="1017446"/>
            <a:chExt cx="1906235" cy="1019232"/>
          </a:xfrm>
        </p:grpSpPr>
        <p:sp>
          <p:nvSpPr>
            <p:cNvPr id="8" name="Rectangle 7"/>
            <p:cNvSpPr/>
            <p:nvPr/>
          </p:nvSpPr>
          <p:spPr>
            <a:xfrm>
              <a:off x="581842" y="1017446"/>
              <a:ext cx="1887793" cy="1019232"/>
            </a:xfrm>
            <a:prstGeom prst="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9474" y="1190744"/>
              <a:ext cx="1878603" cy="707886"/>
            </a:xfrm>
            <a:prstGeom prst="rect">
              <a:avLst/>
            </a:prstGeom>
          </p:spPr>
          <p:txBody>
            <a:bodyPr wrap="square">
              <a:spAutoFit/>
            </a:bodyPr>
            <a:lstStyle/>
            <a:p>
              <a:pPr algn="ctr" fontAlgn="base"/>
              <a:r>
                <a:rPr lang="en-US" sz="2000" b="1" dirty="0">
                  <a:solidFill>
                    <a:schemeClr val="bg1"/>
                  </a:solidFill>
                  <a:latin typeface="Calibri" panose="020F0502020204030204" pitchFamily="34" charset="0"/>
                </a:rPr>
                <a:t>Conflicts of Interest</a:t>
              </a:r>
            </a:p>
          </p:txBody>
        </p:sp>
      </p:grpSp>
      <p:sp>
        <p:nvSpPr>
          <p:cNvPr id="10" name="Isosceles Triangle 9"/>
          <p:cNvSpPr/>
          <p:nvPr/>
        </p:nvSpPr>
        <p:spPr>
          <a:xfrm rot="5400000">
            <a:off x="2584037" y="1210135"/>
            <a:ext cx="750242" cy="757717"/>
          </a:xfrm>
          <a:prstGeom prst="triangle">
            <a:avLst/>
          </a:prstGeom>
          <a:solidFill>
            <a:srgbClr val="BA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1925640" y="4013156"/>
            <a:ext cx="1887793" cy="1138691"/>
          </a:xfrm>
          <a:prstGeom prst="rect">
            <a:avLst/>
          </a:prstGeom>
          <a:solidFill>
            <a:srgbClr val="6E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25640" y="4153413"/>
            <a:ext cx="1878603" cy="707886"/>
          </a:xfrm>
          <a:prstGeom prst="rect">
            <a:avLst/>
          </a:prstGeom>
        </p:spPr>
        <p:txBody>
          <a:bodyPr wrap="square">
            <a:spAutoFit/>
          </a:bodyPr>
          <a:lstStyle/>
          <a:p>
            <a:pPr algn="ctr" fontAlgn="base"/>
            <a:r>
              <a:rPr lang="en-US" sz="2000" b="1" dirty="0">
                <a:solidFill>
                  <a:schemeClr val="bg1"/>
                </a:solidFill>
                <a:latin typeface="Calibri" panose="020F0502020204030204" pitchFamily="34" charset="0"/>
              </a:rPr>
              <a:t>Ex Parte Communication</a:t>
            </a:r>
          </a:p>
        </p:txBody>
      </p:sp>
      <p:sp>
        <p:nvSpPr>
          <p:cNvPr id="17" name="Isosceles Triangle 16"/>
          <p:cNvSpPr/>
          <p:nvPr/>
        </p:nvSpPr>
        <p:spPr>
          <a:xfrm rot="5400000">
            <a:off x="3921860" y="4325660"/>
            <a:ext cx="704061" cy="646894"/>
          </a:xfrm>
          <a:prstGeom prst="triangle">
            <a:avLst/>
          </a:prstGeom>
          <a:solidFill>
            <a:srgbClr val="BA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215124" y="2492761"/>
            <a:ext cx="1887795" cy="997309"/>
            <a:chOff x="1215124" y="2492761"/>
            <a:chExt cx="1887795" cy="997309"/>
          </a:xfrm>
        </p:grpSpPr>
        <p:sp>
          <p:nvSpPr>
            <p:cNvPr id="19" name="Rectangle 18"/>
            <p:cNvSpPr/>
            <p:nvPr/>
          </p:nvSpPr>
          <p:spPr>
            <a:xfrm>
              <a:off x="1215124" y="2492761"/>
              <a:ext cx="1887793" cy="997309"/>
            </a:xfrm>
            <a:prstGeom prst="rect">
              <a:avLst/>
            </a:prstGeom>
            <a:solidFill>
              <a:srgbClr val="8A7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224316" y="2687695"/>
              <a:ext cx="1878603" cy="400110"/>
            </a:xfrm>
            <a:prstGeom prst="rect">
              <a:avLst/>
            </a:prstGeom>
          </p:spPr>
          <p:txBody>
            <a:bodyPr wrap="square">
              <a:spAutoFit/>
            </a:bodyPr>
            <a:lstStyle/>
            <a:p>
              <a:pPr algn="ctr" fontAlgn="base"/>
              <a:r>
                <a:rPr lang="en-US" sz="2000" b="1" dirty="0">
                  <a:solidFill>
                    <a:schemeClr val="bg1"/>
                  </a:solidFill>
                  <a:latin typeface="Calibri" panose="020F0502020204030204" pitchFamily="34" charset="0"/>
                </a:rPr>
                <a:t>Gifts and Favors</a:t>
              </a:r>
            </a:p>
          </p:txBody>
        </p:sp>
      </p:grpSp>
      <p:sp>
        <p:nvSpPr>
          <p:cNvPr id="21" name="Isosceles Triangle 20"/>
          <p:cNvSpPr/>
          <p:nvPr/>
        </p:nvSpPr>
        <p:spPr>
          <a:xfrm rot="5400000">
            <a:off x="3193795" y="2646757"/>
            <a:ext cx="704061" cy="646894"/>
          </a:xfrm>
          <a:prstGeom prst="triangle">
            <a:avLst/>
          </a:prstGeom>
          <a:solidFill>
            <a:srgbClr val="BA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88734" y="2607458"/>
            <a:ext cx="4320077" cy="923330"/>
          </a:xfrm>
          <a:prstGeom prst="rect">
            <a:avLst/>
          </a:prstGeom>
          <a:noFill/>
        </p:spPr>
        <p:txBody>
          <a:bodyPr wrap="square" rtlCol="0">
            <a:spAutoFit/>
          </a:bodyPr>
          <a:lstStyle/>
          <a:p>
            <a:pPr marL="285750" lvl="0" indent="-285750">
              <a:buFont typeface="Wingdings" panose="05000000000000000000" pitchFamily="2" charset="2"/>
              <a:buChar char="§"/>
            </a:pPr>
            <a:r>
              <a:rPr lang="en-US" dirty="0">
                <a:latin typeface="Calibri" panose="020F0502020204030204" pitchFamily="34" charset="0"/>
              </a:rPr>
              <a:t>Gifts, favor, or advantages to influence board member</a:t>
            </a:r>
          </a:p>
          <a:p>
            <a:pPr marL="285750" lvl="0" indent="-285750">
              <a:buFont typeface="Wingdings" panose="05000000000000000000" pitchFamily="2" charset="2"/>
              <a:buChar char="§"/>
            </a:pPr>
            <a:r>
              <a:rPr lang="en-US" dirty="0">
                <a:latin typeface="Calibri" panose="020F0502020204030204" pitchFamily="34" charset="0"/>
              </a:rPr>
              <a:t>When in doubt, decline the gift!</a:t>
            </a:r>
          </a:p>
        </p:txBody>
      </p:sp>
      <p:sp>
        <p:nvSpPr>
          <p:cNvPr id="18" name="Rectangle 17"/>
          <p:cNvSpPr/>
          <p:nvPr/>
        </p:nvSpPr>
        <p:spPr>
          <a:xfrm>
            <a:off x="283469" y="277706"/>
            <a:ext cx="8413963" cy="523220"/>
          </a:xfrm>
          <a:prstGeom prst="rect">
            <a:avLst/>
          </a:prstGeom>
        </p:spPr>
        <p:txBody>
          <a:bodyPr wrap="square">
            <a:spAutoFit/>
          </a:bodyPr>
          <a:lstStyle/>
          <a:p>
            <a:pPr algn="ctr" fontAlgn="base"/>
            <a:r>
              <a:rPr lang="en-US" sz="2800" b="1" dirty="0">
                <a:solidFill>
                  <a:srgbClr val="8A7A67"/>
                </a:solidFill>
                <a:latin typeface="Calibri" panose="020F0502020204030204" pitchFamily="34" charset="0"/>
              </a:rPr>
              <a:t>ETHICS AND CONDUCT</a:t>
            </a:r>
            <a:endParaRPr lang="en-US" i="1" dirty="0">
              <a:solidFill>
                <a:srgbClr val="8A7A67"/>
              </a:solidFill>
              <a:latin typeface="Calibri" panose="020F0502020204030204" pitchFamily="34" charset="0"/>
            </a:endParaRPr>
          </a:p>
        </p:txBody>
      </p:sp>
      <p:sp>
        <p:nvSpPr>
          <p:cNvPr id="22" name="TextBox 21"/>
          <p:cNvSpPr txBox="1"/>
          <p:nvPr/>
        </p:nvSpPr>
        <p:spPr>
          <a:xfrm>
            <a:off x="3600115" y="1027647"/>
            <a:ext cx="5097317" cy="1200329"/>
          </a:xfrm>
          <a:prstGeom prst="rect">
            <a:avLst/>
          </a:prstGeom>
          <a:noFill/>
        </p:spPr>
        <p:txBody>
          <a:bodyPr wrap="square" rtlCol="0">
            <a:spAutoFit/>
          </a:bodyPr>
          <a:lstStyle/>
          <a:p>
            <a:pPr marL="285750" lvl="0" indent="-285750">
              <a:buFont typeface="Wingdings" panose="05000000000000000000" pitchFamily="2" charset="2"/>
              <a:buChar char="§"/>
            </a:pPr>
            <a:r>
              <a:rPr lang="en-US" dirty="0">
                <a:latin typeface="Calibri" panose="020F0502020204030204" pitchFamily="34" charset="0"/>
              </a:rPr>
              <a:t>A conflict of interest – when a board member could obtain a private benefit</a:t>
            </a:r>
          </a:p>
          <a:p>
            <a:pPr marL="285750" lvl="0" indent="-285750">
              <a:buFont typeface="Wingdings" panose="05000000000000000000" pitchFamily="2" charset="2"/>
              <a:buChar char="§"/>
            </a:pPr>
            <a:r>
              <a:rPr lang="en-US" dirty="0">
                <a:latin typeface="Calibri" panose="020F0502020204030204" pitchFamily="34" charset="0"/>
              </a:rPr>
              <a:t>Either direct or indirect</a:t>
            </a:r>
          </a:p>
          <a:p>
            <a:pPr marL="285750" lvl="0" indent="-285750">
              <a:buFont typeface="Wingdings" panose="05000000000000000000" pitchFamily="2" charset="2"/>
              <a:buChar char="§"/>
            </a:pPr>
            <a:r>
              <a:rPr lang="en-US" dirty="0">
                <a:latin typeface="Calibri" panose="020F0502020204030204" pitchFamily="34" charset="0"/>
              </a:rPr>
              <a:t>Declare conflicts of interest</a:t>
            </a:r>
          </a:p>
        </p:txBody>
      </p:sp>
      <p:sp>
        <p:nvSpPr>
          <p:cNvPr id="23" name="TextBox 22"/>
          <p:cNvSpPr txBox="1"/>
          <p:nvPr/>
        </p:nvSpPr>
        <p:spPr>
          <a:xfrm>
            <a:off x="4594461" y="3981596"/>
            <a:ext cx="4320077" cy="1754326"/>
          </a:xfrm>
          <a:prstGeom prst="rect">
            <a:avLst/>
          </a:prstGeom>
          <a:noFill/>
        </p:spPr>
        <p:txBody>
          <a:bodyPr wrap="square" rtlCol="0">
            <a:spAutoFit/>
          </a:bodyPr>
          <a:lstStyle/>
          <a:p>
            <a:pPr marL="285750" lvl="0" indent="-285750">
              <a:buFont typeface="Wingdings" panose="05000000000000000000" pitchFamily="2" charset="2"/>
              <a:buChar char="§"/>
            </a:pPr>
            <a:r>
              <a:rPr lang="en-US" dirty="0">
                <a:latin typeface="Calibri" panose="020F0502020204030204" pitchFamily="34" charset="0"/>
              </a:rPr>
              <a:t>Influencing board members outside of public forum</a:t>
            </a:r>
          </a:p>
          <a:p>
            <a:pPr marL="285750" lvl="0" indent="-285750">
              <a:buFont typeface="Wingdings" panose="05000000000000000000" pitchFamily="2" charset="2"/>
              <a:buChar char="§"/>
            </a:pPr>
            <a:r>
              <a:rPr lang="en-US" dirty="0">
                <a:latin typeface="Calibri" panose="020F0502020204030204" pitchFamily="34" charset="0"/>
              </a:rPr>
              <a:t>Not presented to entire board at same time</a:t>
            </a:r>
          </a:p>
          <a:p>
            <a:pPr marL="285750" lvl="0" indent="-285750">
              <a:buFont typeface="Wingdings" panose="05000000000000000000" pitchFamily="2" charset="2"/>
              <a:buChar char="§"/>
            </a:pPr>
            <a:r>
              <a:rPr lang="en-US" dirty="0">
                <a:latin typeface="Calibri" panose="020F0502020204030204" pitchFamily="34" charset="0"/>
              </a:rPr>
              <a:t>Different information to different people</a:t>
            </a:r>
          </a:p>
          <a:p>
            <a:pPr marL="285750" lvl="0" indent="-285750">
              <a:buFont typeface="Wingdings" panose="05000000000000000000" pitchFamily="2" charset="2"/>
              <a:buChar char="§"/>
            </a:pPr>
            <a:r>
              <a:rPr lang="en-US" dirty="0">
                <a:latin typeface="Calibri" panose="020F0502020204030204" pitchFamily="34" charset="0"/>
              </a:rPr>
              <a:t>Not all sides have yet been heard</a:t>
            </a:r>
          </a:p>
        </p:txBody>
      </p:sp>
      <p:cxnSp>
        <p:nvCxnSpPr>
          <p:cNvPr id="24" name="Straight Connector 23"/>
          <p:cNvCxnSpPr/>
          <p:nvPr/>
        </p:nvCxnSpPr>
        <p:spPr>
          <a:xfrm flipH="1" flipV="1">
            <a:off x="491490" y="2332367"/>
            <a:ext cx="8205943" cy="8429"/>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40255" y="3782435"/>
            <a:ext cx="8205943" cy="8429"/>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540254" y="5809233"/>
            <a:ext cx="8205943" cy="8429"/>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pic>
        <p:nvPicPr>
          <p:cNvPr id="30" name="Audio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0581663"/>
      </p:ext>
    </p:extLst>
  </p:cSld>
  <p:clrMapOvr>
    <a:masterClrMapping/>
  </p:clrMapOvr>
  <mc:AlternateContent xmlns:mc="http://schemas.openxmlformats.org/markup-compatibility/2006" xmlns:p14="http://schemas.microsoft.com/office/powerpoint/2010/main">
    <mc:Choice Requires="p14">
      <p:transition spd="slow" p14:dur="2000" advTm="132624"/>
    </mc:Choice>
    <mc:Fallback xmlns="">
      <p:transition spd="slow" advTm="132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469" y="277706"/>
            <a:ext cx="8413963" cy="523220"/>
          </a:xfrm>
          <a:prstGeom prst="rect">
            <a:avLst/>
          </a:prstGeom>
        </p:spPr>
        <p:txBody>
          <a:bodyPr wrap="square">
            <a:spAutoFit/>
          </a:bodyPr>
          <a:lstStyle/>
          <a:p>
            <a:pPr algn="ctr" fontAlgn="base"/>
            <a:r>
              <a:rPr lang="en-US" sz="2800" b="1" dirty="0">
                <a:solidFill>
                  <a:srgbClr val="8A7A67"/>
                </a:solidFill>
                <a:latin typeface="Calibri" panose="020F0502020204030204" pitchFamily="34" charset="0"/>
              </a:rPr>
              <a:t>Planning Board Member - Best Practices</a:t>
            </a:r>
            <a:endParaRPr lang="en-US" i="1" dirty="0">
              <a:solidFill>
                <a:srgbClr val="8A7A67"/>
              </a:solidFill>
              <a:latin typeface="Calibri" panose="020F0502020204030204" pitchFamily="34" charset="0"/>
            </a:endParaRPr>
          </a:p>
        </p:txBody>
      </p:sp>
      <p:sp>
        <p:nvSpPr>
          <p:cNvPr id="5" name="TextBox 4"/>
          <p:cNvSpPr txBox="1"/>
          <p:nvPr/>
        </p:nvSpPr>
        <p:spPr>
          <a:xfrm>
            <a:off x="1518650" y="935148"/>
            <a:ext cx="6743700" cy="5493812"/>
          </a:xfrm>
          <a:prstGeom prst="rect">
            <a:avLst/>
          </a:prstGeom>
          <a:noFill/>
        </p:spPr>
        <p:txBody>
          <a:bodyPr wrap="square" rtlCol="0">
            <a:spAutoFit/>
          </a:bodyPr>
          <a:lstStyle/>
          <a:p>
            <a:pPr marL="342900" indent="-342900">
              <a:spcBef>
                <a:spcPts val="1800"/>
              </a:spcBef>
              <a:buFont typeface="+mj-lt"/>
              <a:buAutoNum type="arabicPeriod"/>
            </a:pPr>
            <a:r>
              <a:rPr lang="en-US" b="1" dirty="0">
                <a:latin typeface="Calibri" panose="020F0502020204030204" pitchFamily="34" charset="0"/>
              </a:rPr>
              <a:t>Prepare and maintain a growth policy</a:t>
            </a:r>
          </a:p>
          <a:p>
            <a:pPr marL="342900" indent="-342900">
              <a:spcBef>
                <a:spcPts val="1800"/>
              </a:spcBef>
              <a:buFont typeface="+mj-lt"/>
              <a:buAutoNum type="arabicPeriod"/>
            </a:pPr>
            <a:r>
              <a:rPr lang="en-US" b="1" dirty="0">
                <a:latin typeface="Calibri" panose="020F0502020204030204" pitchFamily="34" charset="0"/>
              </a:rPr>
              <a:t>Develop and adopt bylaws and procedures and stick to them</a:t>
            </a:r>
          </a:p>
          <a:p>
            <a:pPr marL="342900" indent="-342900">
              <a:spcBef>
                <a:spcPts val="1800"/>
              </a:spcBef>
              <a:buFont typeface="+mj-lt"/>
              <a:buAutoNum type="arabicPeriod"/>
            </a:pPr>
            <a:r>
              <a:rPr lang="en-US" b="1" dirty="0">
                <a:latin typeface="Calibri" panose="020F0502020204030204" pitchFamily="34" charset="0"/>
              </a:rPr>
              <a:t>Annually reexamine what you are doing and how well </a:t>
            </a:r>
          </a:p>
          <a:p>
            <a:pPr marL="342900" indent="-342900">
              <a:spcBef>
                <a:spcPts val="1800"/>
              </a:spcBef>
              <a:buFont typeface="+mj-lt"/>
              <a:buAutoNum type="arabicPeriod"/>
            </a:pPr>
            <a:r>
              <a:rPr lang="en-US" b="1" dirty="0">
                <a:latin typeface="Calibri" panose="020F0502020204030204" pitchFamily="34" charset="0"/>
              </a:rPr>
              <a:t>Prepare an annual report</a:t>
            </a:r>
          </a:p>
          <a:p>
            <a:pPr marL="342900" indent="-342900">
              <a:spcBef>
                <a:spcPts val="1800"/>
              </a:spcBef>
              <a:buFont typeface="+mj-lt"/>
              <a:buAutoNum type="arabicPeriod"/>
            </a:pPr>
            <a:r>
              <a:rPr lang="en-US" b="1" dirty="0">
                <a:latin typeface="Calibri" panose="020F0502020204030204" pitchFamily="34" charset="0"/>
              </a:rPr>
              <a:t>Consider a public forum every year or so</a:t>
            </a:r>
          </a:p>
          <a:p>
            <a:pPr marL="342900" indent="-342900">
              <a:spcBef>
                <a:spcPts val="1800"/>
              </a:spcBef>
              <a:buFont typeface="+mj-lt"/>
              <a:buAutoNum type="arabicPeriod"/>
            </a:pPr>
            <a:r>
              <a:rPr lang="en-US" b="1" dirty="0">
                <a:latin typeface="Calibri" panose="020F0502020204030204" pitchFamily="34" charset="0"/>
              </a:rPr>
              <a:t>As a board, ask to participate in preparing the jurisdiction’s planning budget</a:t>
            </a:r>
          </a:p>
          <a:p>
            <a:pPr marL="342900" indent="-342900">
              <a:spcBef>
                <a:spcPts val="1800"/>
              </a:spcBef>
              <a:buFont typeface="+mj-lt"/>
              <a:buAutoNum type="arabicPeriod"/>
            </a:pPr>
            <a:r>
              <a:rPr lang="en-US" b="1" dirty="0">
                <a:latin typeface="Calibri" panose="020F0502020204030204" pitchFamily="34" charset="0"/>
              </a:rPr>
              <a:t>Attend meetings with the governing body and planning board to exchange ideas and assess objectives</a:t>
            </a:r>
          </a:p>
          <a:p>
            <a:pPr marL="342900" indent="-342900">
              <a:spcBef>
                <a:spcPts val="1800"/>
              </a:spcBef>
              <a:buFont typeface="+mj-lt"/>
              <a:buAutoNum type="arabicPeriod"/>
            </a:pPr>
            <a:r>
              <a:rPr lang="en-US" b="1" dirty="0">
                <a:latin typeface="Calibri" panose="020F0502020204030204" pitchFamily="34" charset="0"/>
              </a:rPr>
              <a:t>As a board, communicate with staff </a:t>
            </a:r>
          </a:p>
          <a:p>
            <a:pPr marL="342900" indent="-342900">
              <a:spcBef>
                <a:spcPts val="1800"/>
              </a:spcBef>
              <a:buFont typeface="+mj-lt"/>
              <a:buAutoNum type="arabicPeriod"/>
            </a:pPr>
            <a:r>
              <a:rPr lang="en-US" b="1" dirty="0">
                <a:latin typeface="Calibri" panose="020F0502020204030204" pitchFamily="34" charset="0"/>
              </a:rPr>
              <a:t>Educate yourself on planning </a:t>
            </a:r>
          </a:p>
          <a:p>
            <a:pPr marL="342900" indent="-342900">
              <a:spcBef>
                <a:spcPts val="1800"/>
              </a:spcBef>
              <a:buFont typeface="+mj-lt"/>
              <a:buAutoNum type="arabicPeriod"/>
            </a:pPr>
            <a:r>
              <a:rPr lang="en-US" b="1" dirty="0">
                <a:latin typeface="Calibri" panose="020F0502020204030204" pitchFamily="34" charset="0"/>
              </a:rPr>
              <a:t> Advocate for good planning </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83857408"/>
      </p:ext>
    </p:extLst>
  </p:cSld>
  <p:clrMapOvr>
    <a:masterClrMapping/>
  </p:clrMapOvr>
  <mc:AlternateContent xmlns:mc="http://schemas.openxmlformats.org/markup-compatibility/2006" xmlns:p14="http://schemas.microsoft.com/office/powerpoint/2010/main">
    <mc:Choice Requires="p14">
      <p:transition spd="slow" p14:dur="2000" advTm="70275"/>
    </mc:Choice>
    <mc:Fallback xmlns="">
      <p:transition spd="slow" advTm="70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956930"/>
          </a:xfrm>
          <a:prstGeom prst="rect">
            <a:avLst/>
          </a:prstGeom>
          <a:solidFill>
            <a:srgbClr val="748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3469" y="277706"/>
            <a:ext cx="8585401" cy="800219"/>
          </a:xfrm>
          <a:prstGeom prst="rect">
            <a:avLst/>
          </a:prstGeom>
        </p:spPr>
        <p:txBody>
          <a:bodyPr wrap="square">
            <a:spAutoFit/>
          </a:bodyPr>
          <a:lstStyle/>
          <a:p>
            <a:pPr fontAlgn="base"/>
            <a:r>
              <a:rPr lang="en-US" sz="2800" b="1" dirty="0">
                <a:solidFill>
                  <a:schemeClr val="bg1"/>
                </a:solidFill>
                <a:latin typeface="Calibri" panose="020F0502020204030204" pitchFamily="34" charset="0"/>
              </a:rPr>
              <a:t>RESOURCES</a:t>
            </a:r>
          </a:p>
          <a:p>
            <a:pPr fontAlgn="base"/>
            <a:endParaRPr lang="en-US" i="1" dirty="0">
              <a:latin typeface="Calibri" panose="020F0502020204030204" pitchFamily="34" charset="0"/>
            </a:endParaRPr>
          </a:p>
        </p:txBody>
      </p:sp>
      <p:sp>
        <p:nvSpPr>
          <p:cNvPr id="5" name="Rectangle 4"/>
          <p:cNvSpPr/>
          <p:nvPr/>
        </p:nvSpPr>
        <p:spPr>
          <a:xfrm>
            <a:off x="283469" y="1234636"/>
            <a:ext cx="7779876" cy="5786199"/>
          </a:xfrm>
          <a:prstGeom prst="rect">
            <a:avLst/>
          </a:prstGeom>
        </p:spPr>
        <p:txBody>
          <a:bodyPr wrap="square">
            <a:spAutoFit/>
          </a:bodyPr>
          <a:lstStyle/>
          <a:p>
            <a:pPr fontAlgn="base"/>
            <a:endParaRPr lang="en-US" dirty="0">
              <a:latin typeface="Calibri" panose="020F0502020204030204" pitchFamily="34" charset="0"/>
            </a:endParaRPr>
          </a:p>
          <a:p>
            <a:pPr fontAlgn="base"/>
            <a:r>
              <a:rPr lang="en-US" dirty="0">
                <a:latin typeface="Calibri" panose="020F0502020204030204" pitchFamily="34" charset="0"/>
              </a:rPr>
              <a:t>Montana Planning Board Member’s Handbook </a:t>
            </a:r>
          </a:p>
          <a:p>
            <a:pPr lvl="1" fontAlgn="base"/>
            <a:r>
              <a:rPr lang="en-US" dirty="0">
                <a:latin typeface="Calibri" panose="020F0502020204030204" pitchFamily="34" charset="0"/>
              </a:rPr>
              <a:t>Available on-line at the Community Development Division of the </a:t>
            </a:r>
          </a:p>
          <a:p>
            <a:pPr lvl="1" fontAlgn="base"/>
            <a:r>
              <a:rPr lang="en-US" dirty="0">
                <a:latin typeface="Calibri" panose="020F0502020204030204" pitchFamily="34" charset="0"/>
              </a:rPr>
              <a:t>Montana Department of Commerce website</a:t>
            </a:r>
          </a:p>
          <a:p>
            <a:pPr lvl="1" fontAlgn="base"/>
            <a:endParaRPr lang="en-US" dirty="0">
              <a:latin typeface="Calibri" panose="020F0502020204030204" pitchFamily="34" charset="0"/>
            </a:endParaRPr>
          </a:p>
          <a:p>
            <a:pPr fontAlgn="base"/>
            <a:r>
              <a:rPr lang="en-US" dirty="0">
                <a:latin typeface="Calibri" panose="020F0502020204030204" pitchFamily="34" charset="0"/>
              </a:rPr>
              <a:t>Robert’s Rules of Order Online -  </a:t>
            </a:r>
            <a:r>
              <a:rPr lang="en-US" dirty="0">
                <a:latin typeface="Calibri" panose="020F0502020204030204" pitchFamily="34" charset="0"/>
                <a:hlinkClick r:id="rId2"/>
              </a:rPr>
              <a:t>http://www.rulesonline.com/</a:t>
            </a:r>
            <a:r>
              <a:rPr lang="en-US" dirty="0">
                <a:latin typeface="Calibri" panose="020F0502020204030204" pitchFamily="34" charset="0"/>
              </a:rPr>
              <a:t> </a:t>
            </a:r>
          </a:p>
          <a:p>
            <a:pPr fontAlgn="base"/>
            <a:endParaRPr lang="en-US" dirty="0">
              <a:latin typeface="Calibri" panose="020F0502020204030204" pitchFamily="34" charset="0"/>
            </a:endParaRPr>
          </a:p>
          <a:p>
            <a:pPr fontAlgn="base"/>
            <a:r>
              <a:rPr lang="en-US" dirty="0">
                <a:latin typeface="Calibri" panose="020F0502020204030204" pitchFamily="34" charset="0"/>
              </a:rPr>
              <a:t>Planners Web: News and Information for Citizen Planners- </a:t>
            </a:r>
            <a:r>
              <a:rPr lang="en-US" dirty="0">
                <a:latin typeface="Calibri" panose="020F0502020204030204" pitchFamily="34" charset="0"/>
                <a:hlinkClick r:id="rId3"/>
              </a:rPr>
              <a:t>http://plannersweb.com/</a:t>
            </a:r>
            <a:endParaRPr lang="en-US" dirty="0">
              <a:latin typeface="Calibri" panose="020F0502020204030204" pitchFamily="34" charset="0"/>
            </a:endParaRPr>
          </a:p>
          <a:p>
            <a:pPr fontAlgn="base"/>
            <a:endParaRPr lang="en-US" dirty="0">
              <a:latin typeface="Calibri" panose="020F0502020204030204" pitchFamily="34" charset="0"/>
            </a:endParaRPr>
          </a:p>
          <a:p>
            <a:pPr fontAlgn="base"/>
            <a:endParaRPr lang="en-US" dirty="0">
              <a:latin typeface="Calibri" panose="020F0502020204030204" pitchFamily="34" charset="0"/>
            </a:endParaRPr>
          </a:p>
          <a:p>
            <a:pPr fontAlgn="base"/>
            <a:endParaRPr lang="en-US" sz="2000" dirty="0">
              <a:latin typeface="Calibri" panose="020F0502020204030204" pitchFamily="34" charset="0"/>
            </a:endParaRPr>
          </a:p>
          <a:p>
            <a:pPr lvl="6" fontAlgn="base"/>
            <a:r>
              <a:rPr lang="en-US" sz="2000" u="sng" dirty="0">
                <a:latin typeface="Calibri" panose="020F0502020204030204" pitchFamily="34" charset="0"/>
              </a:rPr>
              <a:t>For More Information:</a:t>
            </a:r>
            <a:endParaRPr lang="en-US" sz="2000" dirty="0">
              <a:latin typeface="Calibri" panose="020F0502020204030204" pitchFamily="34" charset="0"/>
            </a:endParaRPr>
          </a:p>
          <a:p>
            <a:pPr lvl="6" fontAlgn="base"/>
            <a:r>
              <a:rPr lang="en-US" sz="1600" dirty="0">
                <a:latin typeface="Calibri" panose="020F0502020204030204" pitchFamily="34" charset="0"/>
              </a:rPr>
              <a:t>Community Development Division </a:t>
            </a:r>
          </a:p>
          <a:p>
            <a:pPr lvl="6" fontAlgn="base"/>
            <a:r>
              <a:rPr lang="en-US" sz="1600" dirty="0">
                <a:latin typeface="Calibri" panose="020F0502020204030204" pitchFamily="34" charset="0"/>
              </a:rPr>
              <a:t>            of the</a:t>
            </a:r>
          </a:p>
          <a:p>
            <a:pPr lvl="6" fontAlgn="base"/>
            <a:r>
              <a:rPr lang="en-US" sz="1600" dirty="0">
                <a:latin typeface="Calibri" panose="020F0502020204030204" pitchFamily="34" charset="0"/>
              </a:rPr>
              <a:t>Montana Department of Commerce</a:t>
            </a:r>
          </a:p>
          <a:p>
            <a:pPr lvl="6" fontAlgn="base"/>
            <a:r>
              <a:rPr lang="en-US" sz="1600" dirty="0">
                <a:latin typeface="Calibri" panose="020F0502020204030204" pitchFamily="34" charset="0"/>
              </a:rPr>
              <a:t>P.O. Box 200501</a:t>
            </a:r>
            <a:br>
              <a:rPr lang="en-US" sz="1600" dirty="0">
                <a:latin typeface="Calibri" panose="020F0502020204030204" pitchFamily="34" charset="0"/>
              </a:rPr>
            </a:br>
            <a:r>
              <a:rPr lang="en-US" sz="1600" dirty="0">
                <a:latin typeface="Calibri" panose="020F0502020204030204" pitchFamily="34" charset="0"/>
              </a:rPr>
              <a:t>Helena, MT 59620-0501</a:t>
            </a:r>
          </a:p>
          <a:p>
            <a:pPr lvl="6" fontAlgn="base"/>
            <a:r>
              <a:rPr lang="en-US" sz="1600" dirty="0">
                <a:latin typeface="Calibri" panose="020F0502020204030204" pitchFamily="34" charset="0"/>
              </a:rPr>
              <a:t>commerce.mt.gov</a:t>
            </a:r>
          </a:p>
          <a:p>
            <a:pPr lvl="6" fontAlgn="base"/>
            <a:r>
              <a:rPr lang="en-US" sz="1600" dirty="0">
                <a:latin typeface="Calibri" panose="020F0502020204030204" pitchFamily="34" charset="0"/>
              </a:rPr>
              <a:t>406.841.2700</a:t>
            </a:r>
          </a:p>
          <a:p>
            <a:pPr fontAlgn="base"/>
            <a:endParaRPr lang="en-US" sz="2000" dirty="0">
              <a:latin typeface="Calibri" panose="020F0502020204030204" pitchFamily="34" charset="0"/>
            </a:endParaRPr>
          </a:p>
        </p:txBody>
      </p:sp>
    </p:spTree>
    <p:extLst>
      <p:ext uri="{BB962C8B-B14F-4D97-AF65-F5344CB8AC3E}">
        <p14:creationId xmlns:p14="http://schemas.microsoft.com/office/powerpoint/2010/main" val="2991726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flipV="1">
            <a:off x="1783010" y="3219296"/>
            <a:ext cx="0" cy="684384"/>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96827" y="991049"/>
            <a:ext cx="2160638" cy="2160638"/>
            <a:chOff x="520953" y="921885"/>
            <a:chExt cx="2160638" cy="2160638"/>
          </a:xfrm>
        </p:grpSpPr>
        <p:sp>
          <p:nvSpPr>
            <p:cNvPr id="6" name="Oval 5"/>
            <p:cNvSpPr/>
            <p:nvPr/>
          </p:nvSpPr>
          <p:spPr>
            <a:xfrm>
              <a:off x="520953" y="921885"/>
              <a:ext cx="2160638" cy="2160638"/>
            </a:xfrm>
            <a:prstGeom prst="ellipse">
              <a:avLst/>
            </a:prstGeom>
            <a:solidFill>
              <a:srgbClr val="6E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49350" y="1050282"/>
              <a:ext cx="1903845" cy="190384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96279" y="1484957"/>
              <a:ext cx="1622676" cy="1015663"/>
            </a:xfrm>
            <a:prstGeom prst="rect">
              <a:avLst/>
            </a:prstGeom>
          </p:spPr>
          <p:txBody>
            <a:bodyPr wrap="square">
              <a:spAutoFit/>
            </a:bodyPr>
            <a:lstStyle/>
            <a:p>
              <a:pPr algn="ctr" fontAlgn="base"/>
              <a:r>
                <a:rPr lang="en-US" sz="2000" dirty="0">
                  <a:latin typeface="Calibri" panose="020F0502020204030204" pitchFamily="34" charset="0"/>
                </a:rPr>
                <a:t>What is a Planning Board?</a:t>
              </a:r>
            </a:p>
          </p:txBody>
        </p:sp>
      </p:grpSp>
      <p:sp>
        <p:nvSpPr>
          <p:cNvPr id="10" name="Rectangle 9"/>
          <p:cNvSpPr/>
          <p:nvPr/>
        </p:nvSpPr>
        <p:spPr>
          <a:xfrm>
            <a:off x="283469" y="277706"/>
            <a:ext cx="8413963" cy="523220"/>
          </a:xfrm>
          <a:prstGeom prst="rect">
            <a:avLst/>
          </a:prstGeom>
        </p:spPr>
        <p:txBody>
          <a:bodyPr wrap="square">
            <a:spAutoFit/>
          </a:bodyPr>
          <a:lstStyle/>
          <a:p>
            <a:pPr algn="ctr" fontAlgn="base"/>
            <a:r>
              <a:rPr lang="en-US" sz="2800" b="1" dirty="0">
                <a:solidFill>
                  <a:srgbClr val="8A7A67"/>
                </a:solidFill>
                <a:latin typeface="Calibri" panose="020F0502020204030204" pitchFamily="34" charset="0"/>
              </a:rPr>
              <a:t>PLANNING BOARD BASICS</a:t>
            </a:r>
            <a:endParaRPr lang="en-US" i="1" dirty="0">
              <a:solidFill>
                <a:srgbClr val="8A7A67"/>
              </a:solidFill>
              <a:latin typeface="Calibri" panose="020F0502020204030204" pitchFamily="34" charset="0"/>
            </a:endParaRPr>
          </a:p>
        </p:txBody>
      </p:sp>
      <p:grpSp>
        <p:nvGrpSpPr>
          <p:cNvPr id="2" name="Group 1"/>
          <p:cNvGrpSpPr/>
          <p:nvPr/>
        </p:nvGrpSpPr>
        <p:grpSpPr>
          <a:xfrm>
            <a:off x="5056475" y="991049"/>
            <a:ext cx="2160638" cy="2160638"/>
            <a:chOff x="3325701" y="943385"/>
            <a:chExt cx="2160638" cy="2160638"/>
          </a:xfrm>
        </p:grpSpPr>
        <p:sp>
          <p:nvSpPr>
            <p:cNvPr id="11" name="Oval 10"/>
            <p:cNvSpPr/>
            <p:nvPr/>
          </p:nvSpPr>
          <p:spPr>
            <a:xfrm>
              <a:off x="3325701" y="943385"/>
              <a:ext cx="2160638" cy="2160638"/>
            </a:xfrm>
            <a:prstGeom prst="ellipse">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54097" y="1063752"/>
              <a:ext cx="1903845" cy="190384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r>
                <a:rPr lang="en-US" sz="2000" dirty="0">
                  <a:solidFill>
                    <a:prstClr val="black"/>
                  </a:solidFill>
                  <a:latin typeface="Calibri" panose="020F0502020204030204" pitchFamily="34" charset="0"/>
                </a:rPr>
                <a:t>What does the Planning Board do?</a:t>
              </a:r>
              <a:r>
                <a:rPr lang="en-US" dirty="0"/>
                <a:t>?</a:t>
              </a:r>
            </a:p>
          </p:txBody>
        </p:sp>
      </p:grpSp>
      <p:sp>
        <p:nvSpPr>
          <p:cNvPr id="13" name="Rectangle 12"/>
          <p:cNvSpPr/>
          <p:nvPr/>
        </p:nvSpPr>
        <p:spPr>
          <a:xfrm>
            <a:off x="3643899" y="1467664"/>
            <a:ext cx="1622676" cy="400110"/>
          </a:xfrm>
          <a:prstGeom prst="rect">
            <a:avLst/>
          </a:prstGeom>
        </p:spPr>
        <p:txBody>
          <a:bodyPr wrap="square">
            <a:spAutoFit/>
          </a:bodyPr>
          <a:lstStyle/>
          <a:p>
            <a:pPr algn="ctr" fontAlgn="base"/>
            <a:endParaRPr lang="en-US" sz="2000" dirty="0">
              <a:latin typeface="Calibri" panose="020F0502020204030204" pitchFamily="34" charset="0"/>
            </a:endParaRPr>
          </a:p>
        </p:txBody>
      </p:sp>
      <p:sp>
        <p:nvSpPr>
          <p:cNvPr id="16" name="Rectangle 15"/>
          <p:cNvSpPr/>
          <p:nvPr/>
        </p:nvSpPr>
        <p:spPr>
          <a:xfrm>
            <a:off x="6399430" y="1757897"/>
            <a:ext cx="1622676" cy="400110"/>
          </a:xfrm>
          <a:prstGeom prst="rect">
            <a:avLst/>
          </a:prstGeom>
        </p:spPr>
        <p:txBody>
          <a:bodyPr wrap="square">
            <a:spAutoFit/>
          </a:bodyPr>
          <a:lstStyle/>
          <a:p>
            <a:pPr algn="ctr" fontAlgn="base"/>
            <a:endParaRPr lang="en-US" sz="2000" dirty="0">
              <a:latin typeface="Calibri" panose="020F0502020204030204" pitchFamily="34" charset="0"/>
            </a:endParaRPr>
          </a:p>
        </p:txBody>
      </p:sp>
      <p:sp>
        <p:nvSpPr>
          <p:cNvPr id="22" name="Subtitle 2"/>
          <p:cNvSpPr txBox="1">
            <a:spLocks/>
          </p:cNvSpPr>
          <p:nvPr/>
        </p:nvSpPr>
        <p:spPr>
          <a:xfrm>
            <a:off x="1025591" y="3903680"/>
            <a:ext cx="1503109" cy="2368724"/>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Clr>
                <a:srgbClr val="C0774B"/>
              </a:buClr>
              <a:buNone/>
            </a:pPr>
            <a:r>
              <a:rPr lang="en-US" sz="1800" b="1" dirty="0">
                <a:latin typeface="Calibri" panose="020F0502020204030204" pitchFamily="34" charset="0"/>
              </a:rPr>
              <a:t>Advisory board:</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Citizens </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Appointed by the Governing Body</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Advise on land use matters</a:t>
            </a:r>
          </a:p>
          <a:p>
            <a:endParaRPr lang="en-US" dirty="0"/>
          </a:p>
        </p:txBody>
      </p:sp>
      <p:sp>
        <p:nvSpPr>
          <p:cNvPr id="23" name="Subtitle 2"/>
          <p:cNvSpPr txBox="1">
            <a:spLocks/>
          </p:cNvSpPr>
          <p:nvPr/>
        </p:nvSpPr>
        <p:spPr>
          <a:xfrm>
            <a:off x="4048597" y="3877704"/>
            <a:ext cx="2184260" cy="28871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Growth Policies</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Subdivision</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County-Initiated Zoning</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Urban Renewal Plans</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Conservation Easements</a:t>
            </a:r>
          </a:p>
          <a:p>
            <a:pPr marL="171450" indent="-171450" fontAlgn="base">
              <a:buClr>
                <a:srgbClr val="C0774B"/>
              </a:buClr>
              <a:buFont typeface="Wingdings" panose="05000000000000000000" pitchFamily="2" charset="2"/>
              <a:buChar char="§"/>
            </a:pPr>
            <a:endParaRPr lang="en-US" sz="1600" dirty="0">
              <a:latin typeface="HelveticaNeueLT Std Lt" panose="020B0403020202020204" pitchFamily="34" charset="0"/>
            </a:endParaRPr>
          </a:p>
          <a:p>
            <a:endParaRPr lang="en-US" dirty="0"/>
          </a:p>
        </p:txBody>
      </p:sp>
      <p:cxnSp>
        <p:nvCxnSpPr>
          <p:cNvPr id="25" name="Straight Connector 24"/>
          <p:cNvCxnSpPr/>
          <p:nvPr/>
        </p:nvCxnSpPr>
        <p:spPr>
          <a:xfrm flipH="1">
            <a:off x="4842041" y="3211265"/>
            <a:ext cx="866639" cy="608593"/>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sp>
        <p:nvSpPr>
          <p:cNvPr id="26" name="Subtitle 2"/>
          <p:cNvSpPr txBox="1">
            <a:spLocks/>
          </p:cNvSpPr>
          <p:nvPr/>
        </p:nvSpPr>
        <p:spPr>
          <a:xfrm>
            <a:off x="6426946" y="3850746"/>
            <a:ext cx="2451735" cy="28871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Develop public infrastructure plans</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Develop subdivision regulations</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Advise on lakeshore regulations and permits</a:t>
            </a:r>
          </a:p>
          <a:p>
            <a:pPr marL="171450" indent="-171450" fontAlgn="base">
              <a:buClr>
                <a:srgbClr val="C0774B"/>
              </a:buClr>
              <a:buFont typeface="Wingdings" panose="05000000000000000000" pitchFamily="2" charset="2"/>
              <a:buChar char="§"/>
            </a:pPr>
            <a:r>
              <a:rPr lang="en-US" sz="1800" dirty="0">
                <a:latin typeface="Calibri" panose="020F0502020204030204" pitchFamily="34" charset="0"/>
              </a:rPr>
              <a:t>Advise on other plans</a:t>
            </a:r>
          </a:p>
          <a:p>
            <a:endParaRPr lang="en-US" dirty="0"/>
          </a:p>
        </p:txBody>
      </p:sp>
      <p:cxnSp>
        <p:nvCxnSpPr>
          <p:cNvPr id="21" name="Straight Connector 20"/>
          <p:cNvCxnSpPr/>
          <p:nvPr/>
        </p:nvCxnSpPr>
        <p:spPr>
          <a:xfrm rot="4200000" flipH="1">
            <a:off x="6739315" y="3131820"/>
            <a:ext cx="866639" cy="608593"/>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3923927"/>
      </p:ext>
    </p:extLst>
  </p:cSld>
  <p:clrMapOvr>
    <a:masterClrMapping/>
  </p:clrMapOvr>
  <mc:AlternateContent xmlns:mc="http://schemas.openxmlformats.org/markup-compatibility/2006" xmlns:p14="http://schemas.microsoft.com/office/powerpoint/2010/main">
    <mc:Choice Requires="p14">
      <p:transition spd="slow" p14:dur="2000" advTm="68838"/>
    </mc:Choice>
    <mc:Fallback xmlns="">
      <p:transition spd="slow" advTm="68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469" y="277706"/>
            <a:ext cx="8413963" cy="52322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800" b="1" dirty="0">
                <a:solidFill>
                  <a:srgbClr val="8A7A67"/>
                </a:solidFill>
                <a:latin typeface="Calibri" panose="020F0502020204030204" pitchFamily="34" charset="0"/>
              </a:rPr>
              <a:t>PLANNING BOARD ORGANIZATION</a:t>
            </a:r>
            <a:endParaRPr kumimoji="0" lang="en-US" sz="1800" b="0" i="1" u="none" strike="noStrike" kern="1200" cap="none" spc="0" normalizeH="0" baseline="0" noProof="0" dirty="0">
              <a:ln>
                <a:noFill/>
              </a:ln>
              <a:solidFill>
                <a:srgbClr val="8A7A67"/>
              </a:solidFill>
              <a:effectLst/>
              <a:uLnTx/>
              <a:uFillTx/>
              <a:latin typeface="Calibri" panose="020F0502020204030204" pitchFamily="34" charset="0"/>
              <a:ea typeface="+mn-ea"/>
              <a:cs typeface="+mn-cs"/>
            </a:endParaRPr>
          </a:p>
        </p:txBody>
      </p:sp>
      <p:sp>
        <p:nvSpPr>
          <p:cNvPr id="4" name="Rectangle 3"/>
          <p:cNvSpPr/>
          <p:nvPr/>
        </p:nvSpPr>
        <p:spPr>
          <a:xfrm>
            <a:off x="526086" y="1086122"/>
            <a:ext cx="1991552" cy="552895"/>
          </a:xfrm>
          <a:prstGeom prst="rect">
            <a:avLst/>
          </a:prstGeom>
          <a:solidFill>
            <a:srgbClr val="6E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477253" y="1162514"/>
            <a:ext cx="1991552" cy="36933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pitchFamily="34" charset="0"/>
              </a:rPr>
              <a:t>Jurisdiction - Type</a:t>
            </a:r>
            <a:endParaRPr kumimoji="0" lang="en-US"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6" name="Subtitle 2"/>
          <p:cNvSpPr txBox="1">
            <a:spLocks/>
          </p:cNvSpPr>
          <p:nvPr/>
        </p:nvSpPr>
        <p:spPr>
          <a:xfrm>
            <a:off x="538297" y="2123206"/>
            <a:ext cx="2079476" cy="45658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Statutory requirements</a:t>
            </a:r>
            <a:r>
              <a:rPr lang="en-US" sz="1800" dirty="0">
                <a:solidFill>
                  <a:prstClr val="black"/>
                </a:solidFill>
                <a:latin typeface="Calibri" panose="020F0502020204030204" pitchFamily="34" charset="0"/>
              </a:rPr>
              <a:t>:</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Membership &amp; qualifications</a:t>
            </a:r>
          </a:p>
          <a:p>
            <a:pPr marL="0" marR="0" lvl="0" indent="0" algn="l" defTabSz="914400" rtl="0" eaLnBrk="1" fontAlgn="base" latinLnBrk="0" hangingPunct="1">
              <a:lnSpc>
                <a:spcPct val="90000"/>
              </a:lnSpc>
              <a:spcBef>
                <a:spcPts val="1000"/>
              </a:spcBef>
              <a:spcAft>
                <a:spcPts val="0"/>
              </a:spcAft>
              <a:buClr>
                <a:srgbClr val="6E989A"/>
              </a:buClr>
              <a:buSz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          …..</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lang="en-US" sz="1800" dirty="0">
                <a:solidFill>
                  <a:prstClr val="black"/>
                </a:solidFill>
                <a:latin typeface="Calibri" panose="020F0502020204030204" pitchFamily="34" charset="0"/>
              </a:rPr>
              <a:t>County Board</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City</a:t>
            </a:r>
            <a:r>
              <a:rPr kumimoji="0" lang="en-US" sz="1800" b="0" i="0" u="none" strike="noStrike" kern="1200" cap="none" spc="0" normalizeH="0" noProof="0" dirty="0">
                <a:ln>
                  <a:noFill/>
                </a:ln>
                <a:solidFill>
                  <a:prstClr val="black"/>
                </a:solidFill>
                <a:effectLst/>
                <a:uLnTx/>
                <a:uFillTx/>
                <a:latin typeface="Calibri" panose="020F0502020204030204" pitchFamily="34" charset="0"/>
              </a:rPr>
              <a:t> Board</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lang="en-US" sz="1800" baseline="0" dirty="0">
                <a:solidFill>
                  <a:prstClr val="black"/>
                </a:solidFill>
                <a:latin typeface="Calibri" panose="020F0502020204030204" pitchFamily="34" charset="0"/>
              </a:rPr>
              <a:t>City-County</a:t>
            </a:r>
            <a:r>
              <a:rPr lang="en-US" sz="1800" dirty="0">
                <a:solidFill>
                  <a:prstClr val="black"/>
                </a:solidFill>
                <a:latin typeface="Calibri" panose="020F0502020204030204" pitchFamily="34" charset="0"/>
              </a:rPr>
              <a:t> Board</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Consolidated</a:t>
            </a:r>
            <a:r>
              <a:rPr kumimoji="0" lang="en-US" sz="1800" b="0" i="0" u="none" strike="noStrike" kern="1200" cap="none" spc="0" normalizeH="0" noProof="0" dirty="0">
                <a:ln>
                  <a:noFill/>
                </a:ln>
                <a:solidFill>
                  <a:prstClr val="black"/>
                </a:solidFill>
                <a:effectLst/>
                <a:uLnTx/>
                <a:uFillTx/>
                <a:latin typeface="Calibri" panose="020F0502020204030204" pitchFamily="34" charset="0"/>
              </a:rPr>
              <a:t> Board</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lang="en-US" sz="1800" baseline="0" dirty="0">
                <a:solidFill>
                  <a:prstClr val="black"/>
                </a:solidFill>
                <a:latin typeface="Calibri" panose="020F0502020204030204" pitchFamily="34" charset="0"/>
              </a:rPr>
              <a:t>Joint</a:t>
            </a:r>
            <a:r>
              <a:rPr lang="en-US" sz="1800" dirty="0">
                <a:solidFill>
                  <a:prstClr val="black"/>
                </a:solidFill>
                <a:latin typeface="Calibri" panose="020F0502020204030204" pitchFamily="34" charset="0"/>
              </a:rPr>
              <a:t> Board</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ndParaRP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3413250" y="1087464"/>
            <a:ext cx="2154399" cy="552895"/>
          </a:xfrm>
          <a:prstGeom prst="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435158" y="1163856"/>
            <a:ext cx="1991552"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Bylaws</a:t>
            </a:r>
          </a:p>
        </p:txBody>
      </p:sp>
      <p:sp>
        <p:nvSpPr>
          <p:cNvPr id="21" name="Subtitle 2"/>
          <p:cNvSpPr txBox="1">
            <a:spLocks/>
          </p:cNvSpPr>
          <p:nvPr/>
        </p:nvSpPr>
        <p:spPr>
          <a:xfrm>
            <a:off x="3500485" y="2119472"/>
            <a:ext cx="1991552" cy="30483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Governs</a:t>
            </a:r>
            <a:r>
              <a:rPr kumimoji="0" lang="en-US" sz="1800" b="0" i="0" u="none" strike="noStrike" kern="1200" cap="none" spc="0" normalizeH="0" noProof="0" dirty="0">
                <a:ln>
                  <a:noFill/>
                </a:ln>
                <a:solidFill>
                  <a:prstClr val="black"/>
                </a:solidFill>
                <a:effectLst/>
                <a:uLnTx/>
                <a:uFillTx/>
                <a:latin typeface="Calibri" panose="020F0502020204030204" pitchFamily="34" charset="0"/>
              </a:rPr>
              <a:t> board</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 operation </a:t>
            </a:r>
          </a:p>
          <a:p>
            <a:pPr marL="171450" marR="0" lvl="0" indent="-171450" algn="l" defTabSz="914400" rtl="0" eaLnBrk="1" fontAlgn="base" latinLnBrk="0" hangingPunct="1">
              <a:lnSpc>
                <a:spcPct val="90000"/>
              </a:lnSpc>
              <a:spcBef>
                <a:spcPts val="1000"/>
              </a:spcBef>
              <a:spcAft>
                <a:spcPts val="0"/>
              </a:spcAft>
              <a:buClr>
                <a:srgbClr val="C0774B"/>
              </a:buClr>
              <a:buSzTx/>
              <a:buFont typeface="Wingdings" panose="05000000000000000000" pitchFamily="2" charset="2"/>
              <a:buChar char="§"/>
              <a:tabLst/>
              <a:defRPr/>
            </a:pPr>
            <a:r>
              <a:rPr lang="en-US" sz="1800" dirty="0">
                <a:solidFill>
                  <a:prstClr val="black"/>
                </a:solidFill>
                <a:latin typeface="Calibri" panose="020F0502020204030204" pitchFamily="34" charset="0"/>
              </a:rPr>
              <a:t>Statutory </a:t>
            </a:r>
            <a:r>
              <a:rPr kumimoji="0" lang="en-US" sz="1800" b="0" i="0" u="none" strike="noStrike" kern="1200" cap="none" spc="0" normalizeH="0" noProof="0" dirty="0">
                <a:ln>
                  <a:noFill/>
                </a:ln>
                <a:solidFill>
                  <a:prstClr val="black"/>
                </a:solidFill>
                <a:effectLst/>
                <a:uLnTx/>
                <a:uFillTx/>
                <a:latin typeface="Calibri" panose="020F0502020204030204" pitchFamily="34" charset="0"/>
              </a:rPr>
              <a:t>duty to develop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ubtitle 2"/>
          <p:cNvSpPr txBox="1">
            <a:spLocks/>
          </p:cNvSpPr>
          <p:nvPr/>
        </p:nvSpPr>
        <p:spPr>
          <a:xfrm>
            <a:off x="4674499" y="1566034"/>
            <a:ext cx="1991552" cy="10708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4" name="Straight Connector 23"/>
          <p:cNvCxnSpPr/>
          <p:nvPr/>
        </p:nvCxnSpPr>
        <p:spPr>
          <a:xfrm flipH="1" flipV="1">
            <a:off x="2945129" y="1063812"/>
            <a:ext cx="20551" cy="5695128"/>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6044884" y="1063812"/>
            <a:ext cx="20551" cy="5695128"/>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9004702" y="1091745"/>
            <a:ext cx="0" cy="5597286"/>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133196" y="1063812"/>
            <a:ext cx="20551" cy="5695128"/>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6464849" y="3618126"/>
            <a:ext cx="1757106" cy="1210979"/>
            <a:chOff x="123310" y="1616532"/>
            <a:chExt cx="2839212" cy="1556880"/>
          </a:xfrm>
        </p:grpSpPr>
        <p:sp>
          <p:nvSpPr>
            <p:cNvPr id="43" name="Rounded Rectangle 42"/>
            <p:cNvSpPr/>
            <p:nvPr/>
          </p:nvSpPr>
          <p:spPr>
            <a:xfrm>
              <a:off x="123310" y="1616532"/>
              <a:ext cx="2839212" cy="1556880"/>
            </a:xfrm>
            <a:prstGeom prst="roundRect">
              <a:avLst/>
            </a:prstGeom>
            <a:solidFill>
              <a:srgbClr val="6E989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4" name="Rounded Rectangle 4"/>
            <p:cNvSpPr txBox="1"/>
            <p:nvPr/>
          </p:nvSpPr>
          <p:spPr>
            <a:xfrm>
              <a:off x="199310" y="1748618"/>
              <a:ext cx="2687210" cy="14048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000" kern="1200" dirty="0">
                  <a:latin typeface="Calibri" panose="020F0502020204030204" pitchFamily="34" charset="0"/>
                </a:rPr>
                <a:t>Planning Board</a:t>
              </a:r>
            </a:p>
          </p:txBody>
        </p:sp>
      </p:grpSp>
      <p:cxnSp>
        <p:nvCxnSpPr>
          <p:cNvPr id="48" name="Straight Arrow Connector 47"/>
          <p:cNvCxnSpPr/>
          <p:nvPr/>
        </p:nvCxnSpPr>
        <p:spPr>
          <a:xfrm flipH="1" flipV="1">
            <a:off x="7101401" y="4872144"/>
            <a:ext cx="14662" cy="354965"/>
          </a:xfrm>
          <a:prstGeom prst="straightConnector1">
            <a:avLst/>
          </a:prstGeom>
          <a:ln w="47625">
            <a:solidFill>
              <a:srgbClr val="8A7A67"/>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6500575" y="1098841"/>
            <a:ext cx="2000405" cy="552895"/>
            <a:chOff x="4758215" y="986206"/>
            <a:chExt cx="2000405" cy="552895"/>
          </a:xfrm>
        </p:grpSpPr>
        <p:sp>
          <p:nvSpPr>
            <p:cNvPr id="17" name="Rectangle 16"/>
            <p:cNvSpPr/>
            <p:nvPr/>
          </p:nvSpPr>
          <p:spPr>
            <a:xfrm>
              <a:off x="4758215" y="986206"/>
              <a:ext cx="1991552" cy="552895"/>
            </a:xfrm>
            <a:prstGeom prst="rect">
              <a:avLst/>
            </a:prstGeom>
            <a:solidFill>
              <a:srgbClr val="748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4767068" y="1069142"/>
              <a:ext cx="1991552" cy="369332"/>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Working Relations</a:t>
              </a:r>
            </a:p>
          </p:txBody>
        </p:sp>
      </p:grpSp>
      <p:grpSp>
        <p:nvGrpSpPr>
          <p:cNvPr id="39" name="Group 38"/>
          <p:cNvGrpSpPr/>
          <p:nvPr/>
        </p:nvGrpSpPr>
        <p:grpSpPr>
          <a:xfrm>
            <a:off x="6521881" y="5188045"/>
            <a:ext cx="1756461" cy="1166929"/>
            <a:chOff x="123310" y="0"/>
            <a:chExt cx="2839212" cy="1556880"/>
          </a:xfrm>
        </p:grpSpPr>
        <p:sp>
          <p:nvSpPr>
            <p:cNvPr id="40" name="Rounded Rectangle 39"/>
            <p:cNvSpPr/>
            <p:nvPr/>
          </p:nvSpPr>
          <p:spPr>
            <a:xfrm>
              <a:off x="123310" y="0"/>
              <a:ext cx="2839212" cy="1556880"/>
            </a:xfrm>
            <a:prstGeom prst="roundRect">
              <a:avLst/>
            </a:prstGeom>
            <a:solidFill>
              <a:srgbClr val="C0774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1" name="Rounded Rectangle 4"/>
            <p:cNvSpPr txBox="1"/>
            <p:nvPr/>
          </p:nvSpPr>
          <p:spPr>
            <a:xfrm>
              <a:off x="199311" y="76001"/>
              <a:ext cx="2687210" cy="14048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000" kern="1200" dirty="0">
                  <a:latin typeface="Calibri" panose="020F0502020204030204" pitchFamily="34" charset="0"/>
                </a:rPr>
                <a:t>Staff</a:t>
              </a:r>
            </a:p>
          </p:txBody>
        </p:sp>
      </p:grpSp>
      <p:grpSp>
        <p:nvGrpSpPr>
          <p:cNvPr id="45" name="Group 44"/>
          <p:cNvGrpSpPr/>
          <p:nvPr/>
        </p:nvGrpSpPr>
        <p:grpSpPr>
          <a:xfrm>
            <a:off x="6510885" y="2052999"/>
            <a:ext cx="1585364" cy="1111563"/>
            <a:chOff x="113013" y="3271808"/>
            <a:chExt cx="2839212" cy="1556880"/>
          </a:xfrm>
        </p:grpSpPr>
        <p:sp>
          <p:nvSpPr>
            <p:cNvPr id="46" name="Rounded Rectangle 45"/>
            <p:cNvSpPr/>
            <p:nvPr/>
          </p:nvSpPr>
          <p:spPr>
            <a:xfrm>
              <a:off x="113013" y="3271808"/>
              <a:ext cx="2839212" cy="1556880"/>
            </a:xfrm>
            <a:prstGeom prst="roundRect">
              <a:avLst/>
            </a:prstGeom>
            <a:solidFill>
              <a:srgbClr val="BA910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47" name="Rounded Rectangle 4"/>
            <p:cNvSpPr txBox="1"/>
            <p:nvPr/>
          </p:nvSpPr>
          <p:spPr>
            <a:xfrm>
              <a:off x="275944" y="3540742"/>
              <a:ext cx="2600280" cy="121194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000" kern="1200" dirty="0">
                  <a:latin typeface="Calibri" panose="020F0502020204030204" pitchFamily="34" charset="0"/>
                </a:rPr>
                <a:t>Governing Body</a:t>
              </a:r>
            </a:p>
          </p:txBody>
        </p:sp>
      </p:grpSp>
      <p:cxnSp>
        <p:nvCxnSpPr>
          <p:cNvPr id="7" name="Straight Arrow Connector 6"/>
          <p:cNvCxnSpPr/>
          <p:nvPr/>
        </p:nvCxnSpPr>
        <p:spPr>
          <a:xfrm flipV="1">
            <a:off x="7360614" y="3144228"/>
            <a:ext cx="8454" cy="455997"/>
          </a:xfrm>
          <a:prstGeom prst="straightConnector1">
            <a:avLst/>
          </a:prstGeom>
          <a:ln w="47625">
            <a:solidFill>
              <a:srgbClr val="8A7A67"/>
            </a:solidFill>
            <a:tailEnd type="triangle"/>
          </a:ln>
        </p:spPr>
        <p:style>
          <a:lnRef idx="1">
            <a:schemeClr val="accent1"/>
          </a:lnRef>
          <a:fillRef idx="0">
            <a:schemeClr val="accent1"/>
          </a:fillRef>
          <a:effectRef idx="0">
            <a:schemeClr val="accent1"/>
          </a:effectRef>
          <a:fontRef idx="minor">
            <a:schemeClr val="tx1"/>
          </a:fontRef>
        </p:style>
      </p:cxnSp>
      <p:sp>
        <p:nvSpPr>
          <p:cNvPr id="8" name="Arc 7"/>
          <p:cNvSpPr/>
          <p:nvPr/>
        </p:nvSpPr>
        <p:spPr>
          <a:xfrm>
            <a:off x="8056549" y="2015027"/>
            <a:ext cx="825542" cy="3683080"/>
          </a:xfrm>
          <a:prstGeom prst="arc">
            <a:avLst>
              <a:gd name="adj1" fmla="val 15830570"/>
              <a:gd name="adj2" fmla="val 5611442"/>
            </a:avLst>
          </a:prstGeom>
          <a:ln w="47625">
            <a:solidFill>
              <a:srgbClr val="8A7A6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p:cNvCxnSpPr>
            <a:stCxn id="8" idx="0"/>
          </p:cNvCxnSpPr>
          <p:nvPr/>
        </p:nvCxnSpPr>
        <p:spPr>
          <a:xfrm flipH="1">
            <a:off x="8141627" y="2197212"/>
            <a:ext cx="148684" cy="257594"/>
          </a:xfrm>
          <a:prstGeom prst="straightConnector1">
            <a:avLst/>
          </a:prstGeom>
          <a:ln w="47625">
            <a:solidFill>
              <a:srgbClr val="8A7A67"/>
            </a:solidFill>
            <a:tailEnd type="triangle"/>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0709525"/>
      </p:ext>
    </p:extLst>
  </p:cSld>
  <p:clrMapOvr>
    <a:masterClrMapping/>
  </p:clrMapOvr>
  <mc:AlternateContent xmlns:mc="http://schemas.openxmlformats.org/markup-compatibility/2006" xmlns:p14="http://schemas.microsoft.com/office/powerpoint/2010/main">
    <mc:Choice Requires="p14">
      <p:transition spd="slow" p14:dur="2000" advTm="53542"/>
    </mc:Choice>
    <mc:Fallback xmlns="">
      <p:transition spd="slow" advTm="53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469" y="277706"/>
            <a:ext cx="8413963" cy="52322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A7A67"/>
                </a:solidFill>
                <a:effectLst/>
                <a:uLnTx/>
                <a:uFillTx/>
                <a:latin typeface="Calibri" panose="020F0502020204030204" pitchFamily="34" charset="0"/>
                <a:ea typeface="+mn-ea"/>
                <a:cs typeface="+mn-cs"/>
              </a:rPr>
              <a:t> PLANNING BOARD FUNDAMENTALS</a:t>
            </a:r>
            <a:endParaRPr kumimoji="0" lang="en-US" sz="1800" b="0" i="1" u="none" strike="noStrike" kern="1200" cap="none" spc="0" normalizeH="0" baseline="0" noProof="0" dirty="0">
              <a:ln>
                <a:noFill/>
              </a:ln>
              <a:solidFill>
                <a:srgbClr val="8A7A67"/>
              </a:solidFill>
              <a:effectLst/>
              <a:uLnTx/>
              <a:uFillTx/>
              <a:latin typeface="Calibri" panose="020F0502020204030204" pitchFamily="34" charset="0"/>
              <a:ea typeface="+mn-ea"/>
              <a:cs typeface="+mn-cs"/>
            </a:endParaRPr>
          </a:p>
        </p:txBody>
      </p:sp>
      <p:sp>
        <p:nvSpPr>
          <p:cNvPr id="5" name="Rectangle 4"/>
          <p:cNvSpPr/>
          <p:nvPr/>
        </p:nvSpPr>
        <p:spPr>
          <a:xfrm>
            <a:off x="382442" y="1070504"/>
            <a:ext cx="3683949" cy="524851"/>
          </a:xfrm>
          <a:prstGeom prst="rect">
            <a:avLst/>
          </a:prstGeom>
          <a:solidFill>
            <a:srgbClr val="6E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508148" y="1132874"/>
            <a:ext cx="3222664" cy="400110"/>
          </a:xfrm>
          <a:prstGeom prst="rect">
            <a:avLst/>
          </a:prstGeom>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r>
              <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Act in the public Interest</a:t>
            </a:r>
          </a:p>
        </p:txBody>
      </p:sp>
      <p:sp>
        <p:nvSpPr>
          <p:cNvPr id="6" name="Rectangle 5"/>
          <p:cNvSpPr/>
          <p:nvPr/>
        </p:nvSpPr>
        <p:spPr>
          <a:xfrm>
            <a:off x="406646" y="2151258"/>
            <a:ext cx="3724685" cy="552895"/>
          </a:xfrm>
          <a:prstGeom prst="rect">
            <a:avLst/>
          </a:prstGeom>
          <a:solidFill>
            <a:srgbClr val="748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508148" y="2243039"/>
            <a:ext cx="3222664" cy="369332"/>
          </a:xfrm>
          <a:prstGeom prst="rect">
            <a:avLst/>
          </a:prstGeom>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pitchFamily="34" charset="0"/>
              </a:rPr>
              <a:t>2.  Provide Objective Decisions</a:t>
            </a:r>
            <a:endParaRPr kumimoji="0" lang="en-US"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8" name="Rectangle 7"/>
          <p:cNvSpPr/>
          <p:nvPr/>
        </p:nvSpPr>
        <p:spPr>
          <a:xfrm>
            <a:off x="382442" y="3169386"/>
            <a:ext cx="3773095" cy="570417"/>
          </a:xfrm>
          <a:prstGeom prst="rect">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30852" y="4847652"/>
            <a:ext cx="2360427" cy="40011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CONFIGURATIONS</a:t>
            </a:r>
          </a:p>
        </p:txBody>
      </p:sp>
      <p:sp>
        <p:nvSpPr>
          <p:cNvPr id="10" name="Subtitle 2"/>
          <p:cNvSpPr txBox="1">
            <a:spLocks/>
          </p:cNvSpPr>
          <p:nvPr/>
        </p:nvSpPr>
        <p:spPr>
          <a:xfrm>
            <a:off x="4021487" y="1001217"/>
            <a:ext cx="5122513" cy="81986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Public’s right to know and participate</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lang="en-US" sz="1800" dirty="0">
                <a:solidFill>
                  <a:prstClr val="black"/>
                </a:solidFill>
                <a:latin typeface="Calibri" panose="020F0502020204030204" pitchFamily="34" charset="0"/>
              </a:rPr>
              <a:t>Decisions in the interest of the community as a whole</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483942" y="3269928"/>
            <a:ext cx="3773095" cy="369332"/>
          </a:xfrm>
          <a:prstGeom prst="rect">
            <a:avLst/>
          </a:prstGeom>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pitchFamily="34" charset="0"/>
              </a:rPr>
              <a:t>3.  Understand Plans and Regulations</a:t>
            </a:r>
            <a:endParaRPr kumimoji="0" lang="en-US"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16" name="Rectangle 15"/>
          <p:cNvSpPr/>
          <p:nvPr/>
        </p:nvSpPr>
        <p:spPr>
          <a:xfrm>
            <a:off x="382442" y="4193344"/>
            <a:ext cx="3773095" cy="57041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382442" y="5384769"/>
            <a:ext cx="3773095" cy="570417"/>
          </a:xfrm>
          <a:prstGeom prst="rect">
            <a:avLst/>
          </a:prstGeom>
          <a:solidFill>
            <a:srgbClr val="8A7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483941" y="4293886"/>
            <a:ext cx="3647389" cy="369332"/>
          </a:xfrm>
          <a:prstGeom prst="rect">
            <a:avLst/>
          </a:prstGeom>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pitchFamily="34" charset="0"/>
              </a:rPr>
              <a:t>4.  Stay Current with State Statute</a:t>
            </a:r>
            <a:endParaRPr kumimoji="0" lang="en-US"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20" name="Rectangle 19"/>
          <p:cNvSpPr/>
          <p:nvPr/>
        </p:nvSpPr>
        <p:spPr>
          <a:xfrm>
            <a:off x="445293" y="5462455"/>
            <a:ext cx="3647389" cy="400110"/>
          </a:xfrm>
          <a:prstGeom prst="rect">
            <a:avLst/>
          </a:prstGeom>
        </p:spPr>
        <p:txBody>
          <a:bodyPr wrap="square">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lang="en-US" sz="2000" b="1" dirty="0">
                <a:solidFill>
                  <a:prstClr val="white"/>
                </a:solidFill>
                <a:latin typeface="Calibri" panose="020F0502020204030204" pitchFamily="34" charset="0"/>
              </a:rPr>
              <a:t>5.  Involve the Public </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ndParaRPr>
          </a:p>
        </p:txBody>
      </p:sp>
      <p:sp>
        <p:nvSpPr>
          <p:cNvPr id="21" name="Subtitle 2"/>
          <p:cNvSpPr txBox="1">
            <a:spLocks/>
          </p:cNvSpPr>
          <p:nvPr/>
        </p:nvSpPr>
        <p:spPr>
          <a:xfrm>
            <a:off x="4088510" y="2021373"/>
            <a:ext cx="4786549" cy="8874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Legally defensible decisions</a:t>
            </a:r>
            <a:r>
              <a:rPr kumimoji="0" lang="en-US" sz="1800" b="0" i="0" u="none" strike="noStrike" kern="1200" cap="none" spc="0" normalizeH="0" noProof="0" dirty="0">
                <a:ln>
                  <a:noFill/>
                </a:ln>
                <a:solidFill>
                  <a:prstClr val="black"/>
                </a:solidFill>
                <a:effectLst/>
                <a:uLnTx/>
                <a:uFillTx/>
                <a:latin typeface="Calibri" panose="020F0502020204030204" pitchFamily="34" charset="0"/>
                <a:ea typeface="+mn-ea"/>
                <a:cs typeface="+mn-cs"/>
              </a:rPr>
              <a:t> – “Findings of Fact”</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Acting in public interest</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Subtitle 2"/>
          <p:cNvSpPr txBox="1">
            <a:spLocks/>
          </p:cNvSpPr>
          <p:nvPr/>
        </p:nvSpPr>
        <p:spPr>
          <a:xfrm>
            <a:off x="4099417" y="3086023"/>
            <a:ext cx="4966651" cy="9431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Helps ensure objective decision-making</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Understand purpose of plans and regulations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Subtitle 2"/>
          <p:cNvSpPr txBox="1">
            <a:spLocks/>
          </p:cNvSpPr>
          <p:nvPr/>
        </p:nvSpPr>
        <p:spPr>
          <a:xfrm>
            <a:off x="4115254" y="4187139"/>
            <a:ext cx="5028745" cy="93762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fontAlgn="base">
              <a:buClr>
                <a:srgbClr val="6E989A"/>
              </a:buClr>
              <a:buFont typeface="Wingdings" panose="05000000000000000000" pitchFamily="2" charset="2"/>
              <a:buChar char="§"/>
            </a:pPr>
            <a:r>
              <a:rPr lang="en-US" sz="1800" dirty="0">
                <a:solidFill>
                  <a:prstClr val="black"/>
                </a:solidFill>
                <a:latin typeface="Calibri" panose="020F0502020204030204" pitchFamily="34" charset="0"/>
              </a:rPr>
              <a:t>Requirements for Planning Board, Subdivision, etc.</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rPr>
              <a:t>Can change every two years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ubtitle 2"/>
          <p:cNvSpPr txBox="1">
            <a:spLocks/>
          </p:cNvSpPr>
          <p:nvPr/>
        </p:nvSpPr>
        <p:spPr>
          <a:xfrm>
            <a:off x="4115255" y="5384768"/>
            <a:ext cx="4759804" cy="1185221"/>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fontAlgn="base">
              <a:buClr>
                <a:srgbClr val="6E989A"/>
              </a:buClr>
              <a:buFont typeface="Wingdings" panose="05000000000000000000" pitchFamily="2" charset="2"/>
              <a:buChar char="§"/>
            </a:pPr>
            <a:r>
              <a:rPr lang="en-US" sz="1900" dirty="0">
                <a:solidFill>
                  <a:prstClr val="black"/>
                </a:solidFill>
                <a:latin typeface="Calibri" panose="020F0502020204030204" pitchFamily="34" charset="0"/>
              </a:rPr>
              <a:t>Communicate value of planning</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lang="en-US" sz="1900" dirty="0">
                <a:solidFill>
                  <a:prstClr val="black"/>
                </a:solidFill>
                <a:latin typeface="Calibri" panose="020F0502020204030204" pitchFamily="34" charset="0"/>
              </a:rPr>
              <a:t>Encourage broad participation - diverse perspectives</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rPr>
              <a:t>Listen and consider public comment before decisions</a:t>
            </a:r>
          </a:p>
          <a:p>
            <a:pPr marL="171450" marR="0" lvl="0" indent="-171450" algn="l" defTabSz="914400" rtl="0" eaLnBrk="1" fontAlgn="base" latinLnBrk="0" hangingPunct="1">
              <a:lnSpc>
                <a:spcPct val="90000"/>
              </a:lnSpc>
              <a:spcBef>
                <a:spcPts val="1000"/>
              </a:spcBef>
              <a:spcAft>
                <a:spcPts val="0"/>
              </a:spcAft>
              <a:buClr>
                <a:srgbClr val="6E989A"/>
              </a:buClr>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p:cNvCxnSpPr/>
          <p:nvPr/>
        </p:nvCxnSpPr>
        <p:spPr>
          <a:xfrm flipV="1">
            <a:off x="600135" y="1917889"/>
            <a:ext cx="7123856" cy="1"/>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00135" y="2991279"/>
            <a:ext cx="7123856" cy="1"/>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00135" y="4010347"/>
            <a:ext cx="7123856" cy="1"/>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569403" y="5071511"/>
            <a:ext cx="7123856" cy="1"/>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40717431"/>
      </p:ext>
    </p:extLst>
  </p:cSld>
  <p:clrMapOvr>
    <a:masterClrMapping/>
  </p:clrMapOvr>
  <mc:AlternateContent xmlns:mc="http://schemas.openxmlformats.org/markup-compatibility/2006" xmlns:p14="http://schemas.microsoft.com/office/powerpoint/2010/main">
    <mc:Choice Requires="p14">
      <p:transition spd="slow" p14:dur="2000" advTm="102572"/>
    </mc:Choice>
    <mc:Fallback xmlns="">
      <p:transition spd="slow" advTm="102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956930"/>
          </a:xfrm>
          <a:prstGeom prst="rect">
            <a:avLst/>
          </a:prstGeom>
          <a:solidFill>
            <a:srgbClr val="748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21241" y="216855"/>
            <a:ext cx="7571691" cy="523220"/>
          </a:xfrm>
          <a:prstGeom prst="rect">
            <a:avLst/>
          </a:prstGeom>
          <a:noFill/>
        </p:spPr>
        <p:txBody>
          <a:bodyPr wrap="square" rtlCol="0">
            <a:spAutoFit/>
          </a:bodyPr>
          <a:lstStyle/>
          <a:p>
            <a:r>
              <a:rPr lang="en-US" sz="2800" dirty="0">
                <a:solidFill>
                  <a:schemeClr val="bg1"/>
                </a:solidFill>
                <a:latin typeface="Calibri" panose="020F0502020204030204" pitchFamily="34" charset="0"/>
              </a:rPr>
              <a:t>WHY PLAN?  10 Reasons </a:t>
            </a:r>
          </a:p>
        </p:txBody>
      </p:sp>
      <p:sp>
        <p:nvSpPr>
          <p:cNvPr id="2" name="TextBox 1"/>
          <p:cNvSpPr txBox="1"/>
          <p:nvPr/>
        </p:nvSpPr>
        <p:spPr>
          <a:xfrm>
            <a:off x="520586" y="1116237"/>
            <a:ext cx="8102827" cy="5247590"/>
          </a:xfrm>
          <a:prstGeom prst="rect">
            <a:avLst/>
          </a:prstGeom>
          <a:noFill/>
        </p:spPr>
        <p:txBody>
          <a:bodyPr wrap="square" rtlCol="0">
            <a:spAutoFit/>
          </a:bodyPr>
          <a:lstStyle/>
          <a:p>
            <a:pPr marL="342900" indent="-342900">
              <a:spcBef>
                <a:spcPts val="1800"/>
              </a:spcBef>
              <a:buAutoNum type="arabicPeriod"/>
            </a:pPr>
            <a:r>
              <a:rPr lang="en-US" sz="2000" dirty="0">
                <a:latin typeface="Calibri" panose="020F0502020204030204" pitchFamily="34" charset="0"/>
              </a:rPr>
              <a:t>Drives constructive change in a long-range context</a:t>
            </a:r>
          </a:p>
          <a:p>
            <a:pPr marL="342900" indent="-342900">
              <a:spcBef>
                <a:spcPts val="1800"/>
              </a:spcBef>
              <a:buAutoNum type="arabicPeriod"/>
            </a:pPr>
            <a:r>
              <a:rPr lang="en-US" sz="2000" dirty="0">
                <a:latin typeface="Calibri" panose="020F0502020204030204" pitchFamily="34" charset="0"/>
              </a:rPr>
              <a:t>Communities that don’t plan get left behind</a:t>
            </a:r>
          </a:p>
          <a:p>
            <a:pPr marL="342900" indent="-342900">
              <a:spcBef>
                <a:spcPts val="1800"/>
              </a:spcBef>
              <a:buAutoNum type="arabicPeriod"/>
            </a:pPr>
            <a:r>
              <a:rPr lang="en-US" sz="2000" dirty="0">
                <a:latin typeface="Calibri" panose="020F0502020204030204" pitchFamily="34" charset="0"/>
              </a:rPr>
              <a:t>Builds momentum for priority projects</a:t>
            </a:r>
          </a:p>
          <a:p>
            <a:pPr marL="342900" indent="-342900">
              <a:spcBef>
                <a:spcPts val="1800"/>
              </a:spcBef>
              <a:buAutoNum type="arabicPeriod"/>
            </a:pPr>
            <a:r>
              <a:rPr lang="en-US" sz="2000" dirty="0">
                <a:latin typeface="Calibri" panose="020F0502020204030204" pitchFamily="34" charset="0"/>
              </a:rPr>
              <a:t>Ensures initiatives are not redundant or going in different directions</a:t>
            </a:r>
          </a:p>
          <a:p>
            <a:pPr marL="342900" indent="-342900">
              <a:spcBef>
                <a:spcPts val="1800"/>
              </a:spcBef>
              <a:buAutoNum type="arabicPeriod"/>
            </a:pPr>
            <a:r>
              <a:rPr lang="en-US" sz="2000" dirty="0">
                <a:latin typeface="Calibri" panose="020F0502020204030204" pitchFamily="34" charset="0"/>
              </a:rPr>
              <a:t>More cost effective than reacting to problems</a:t>
            </a:r>
          </a:p>
          <a:p>
            <a:pPr marL="342900" indent="-342900">
              <a:spcBef>
                <a:spcPts val="1800"/>
              </a:spcBef>
              <a:buAutoNum type="arabicPeriod"/>
            </a:pPr>
            <a:r>
              <a:rPr lang="en-US" sz="2000" dirty="0">
                <a:latin typeface="Calibri" panose="020F0502020204030204" pitchFamily="34" charset="0"/>
              </a:rPr>
              <a:t>Provides predictability</a:t>
            </a:r>
          </a:p>
          <a:p>
            <a:pPr marL="342900" indent="-342900">
              <a:spcBef>
                <a:spcPts val="1800"/>
              </a:spcBef>
              <a:buAutoNum type="arabicPeriod"/>
            </a:pPr>
            <a:r>
              <a:rPr lang="en-US" sz="2000" dirty="0">
                <a:latin typeface="Calibri" panose="020F0502020204030204" pitchFamily="34" charset="0"/>
              </a:rPr>
              <a:t>Easier for private sector to assess costs and benefits of development</a:t>
            </a:r>
          </a:p>
          <a:p>
            <a:pPr marL="342900" indent="-342900">
              <a:spcBef>
                <a:spcPts val="1800"/>
              </a:spcBef>
              <a:buAutoNum type="arabicPeriod"/>
            </a:pPr>
            <a:r>
              <a:rPr lang="en-US" sz="2000" dirty="0">
                <a:latin typeface="Calibri" panose="020F0502020204030204" pitchFamily="34" charset="0"/>
              </a:rPr>
              <a:t>Provides continuity through political cycles</a:t>
            </a:r>
          </a:p>
          <a:p>
            <a:pPr marL="342900" indent="-342900">
              <a:spcBef>
                <a:spcPts val="1800"/>
              </a:spcBef>
              <a:buAutoNum type="arabicPeriod"/>
            </a:pPr>
            <a:r>
              <a:rPr lang="en-US" sz="2000" dirty="0">
                <a:latin typeface="Calibri" panose="020F0502020204030204" pitchFamily="34" charset="0"/>
              </a:rPr>
              <a:t>Improves ability to compete for economic activity</a:t>
            </a:r>
          </a:p>
          <a:p>
            <a:pPr marL="342900" indent="-342900">
              <a:spcBef>
                <a:spcPts val="1800"/>
              </a:spcBef>
              <a:buAutoNum type="arabicPeriod"/>
            </a:pPr>
            <a:r>
              <a:rPr lang="en-US" sz="2000" dirty="0">
                <a:latin typeface="Calibri" panose="020F0502020204030204" pitchFamily="34" charset="0"/>
              </a:rPr>
              <a:t> Helps conserve areas important for public and environment</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9111224"/>
      </p:ext>
    </p:extLst>
  </p:cSld>
  <p:clrMapOvr>
    <a:masterClrMapping/>
  </p:clrMapOvr>
  <mc:AlternateContent xmlns:mc="http://schemas.openxmlformats.org/markup-compatibility/2006" xmlns:p14="http://schemas.microsoft.com/office/powerpoint/2010/main">
    <mc:Choice Requires="p14">
      <p:transition spd="slow" p14:dur="2000" advTm="58474"/>
    </mc:Choice>
    <mc:Fallback xmlns="">
      <p:transition spd="slow" advTm="5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hqprint">
            <a:extLst>
              <a:ext uri="{28A0092B-C50C-407E-A947-70E740481C1C}">
                <a14:useLocalDpi xmlns:a14="http://schemas.microsoft.com/office/drawing/2010/main" val="0"/>
              </a:ext>
            </a:extLst>
          </a:blip>
          <a:stretch>
            <a:fillRect/>
          </a:stretch>
        </p:blipFill>
        <p:spPr bwMode="auto">
          <a:xfrm>
            <a:off x="933546" y="2202344"/>
            <a:ext cx="6711482" cy="30165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55099" y="679005"/>
            <a:ext cx="1878603" cy="400110"/>
          </a:xfrm>
          <a:prstGeom prst="rect">
            <a:avLst/>
          </a:prstGeom>
        </p:spPr>
        <p:txBody>
          <a:bodyPr wrap="square">
            <a:spAutoFit/>
          </a:bodyPr>
          <a:lstStyle/>
          <a:p>
            <a:pPr algn="ctr" fontAlgn="base"/>
            <a:r>
              <a:rPr lang="en-US" sz="2000" b="1" dirty="0">
                <a:solidFill>
                  <a:schemeClr val="bg1"/>
                </a:solidFill>
                <a:latin typeface="Calibri" panose="020F0502020204030204" pitchFamily="34" charset="0"/>
              </a:rPr>
              <a:t> </a:t>
            </a:r>
          </a:p>
        </p:txBody>
      </p:sp>
      <p:sp>
        <p:nvSpPr>
          <p:cNvPr id="12" name="Oval 11"/>
          <p:cNvSpPr/>
          <p:nvPr/>
        </p:nvSpPr>
        <p:spPr>
          <a:xfrm>
            <a:off x="3198295" y="2976854"/>
            <a:ext cx="2160638" cy="2160638"/>
          </a:xfrm>
          <a:prstGeom prst="ellipse">
            <a:avLst/>
          </a:prstGeom>
          <a:solidFill>
            <a:srgbClr val="6E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97456" y="3092706"/>
            <a:ext cx="1903845" cy="190384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91917" y="1374442"/>
            <a:ext cx="1466318" cy="1466318"/>
          </a:xfrm>
          <a:prstGeom prst="ellipse">
            <a:avLst/>
          </a:prstGeom>
          <a:solidFill>
            <a:srgbClr val="BA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60336" y="1445241"/>
            <a:ext cx="1292045" cy="129204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918260" y="5234148"/>
            <a:ext cx="1229367" cy="883608"/>
          </a:xfrm>
          <a:prstGeom prst="rect">
            <a:avLst/>
          </a:prstGeom>
        </p:spPr>
      </p:pic>
      <p:sp>
        <p:nvSpPr>
          <p:cNvPr id="35" name="Oval 34"/>
          <p:cNvSpPr/>
          <p:nvPr/>
        </p:nvSpPr>
        <p:spPr>
          <a:xfrm>
            <a:off x="466537" y="4873158"/>
            <a:ext cx="1510365" cy="1489827"/>
          </a:xfrm>
          <a:prstGeom prst="ellipse">
            <a:avLst/>
          </a:prstGeom>
          <a:solidFill>
            <a:srgbClr val="8A7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76284" y="4999537"/>
            <a:ext cx="1263160" cy="122705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Rectangle 36"/>
          <p:cNvSpPr/>
          <p:nvPr/>
        </p:nvSpPr>
        <p:spPr>
          <a:xfrm>
            <a:off x="462698" y="5351456"/>
            <a:ext cx="1622676" cy="523220"/>
          </a:xfrm>
          <a:prstGeom prst="rect">
            <a:avLst/>
          </a:prstGeom>
        </p:spPr>
        <p:txBody>
          <a:bodyPr wrap="square">
            <a:spAutoFit/>
          </a:bodyPr>
          <a:lstStyle/>
          <a:p>
            <a:pPr algn="ctr" fontAlgn="base"/>
            <a:r>
              <a:rPr lang="en-US" sz="2800" b="1" dirty="0">
                <a:latin typeface="Calibri" panose="020F0502020204030204" pitchFamily="34" charset="0"/>
              </a:rPr>
              <a:t>Pu</a:t>
            </a:r>
            <a:r>
              <a:rPr lang="en-US" sz="2800" dirty="0">
                <a:latin typeface="Calibri" panose="020F0502020204030204" pitchFamily="34" charset="0"/>
              </a:rPr>
              <a:t>bl</a:t>
            </a:r>
            <a:r>
              <a:rPr lang="en-US" sz="2800" b="1" dirty="0">
                <a:latin typeface="Calibri" panose="020F0502020204030204" pitchFamily="34" charset="0"/>
              </a:rPr>
              <a:t>ic</a:t>
            </a:r>
            <a:endParaRPr lang="en-US" sz="2000" b="1" dirty="0">
              <a:latin typeface="Calibri" panose="020F0502020204030204" pitchFamily="34" charset="0"/>
            </a:endParaRPr>
          </a:p>
        </p:txBody>
      </p:sp>
      <p:cxnSp>
        <p:nvCxnSpPr>
          <p:cNvPr id="38" name="Straight Connector 37"/>
          <p:cNvCxnSpPr/>
          <p:nvPr/>
        </p:nvCxnSpPr>
        <p:spPr>
          <a:xfrm flipH="1">
            <a:off x="2421774" y="4841533"/>
            <a:ext cx="1020157" cy="577669"/>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49043" y="3599890"/>
            <a:ext cx="1852258" cy="954107"/>
          </a:xfrm>
          <a:prstGeom prst="rect">
            <a:avLst/>
          </a:prstGeom>
          <a:noFill/>
        </p:spPr>
        <p:txBody>
          <a:bodyPr wrap="square" rtlCol="0">
            <a:spAutoFit/>
          </a:bodyPr>
          <a:lstStyle/>
          <a:p>
            <a:pPr algn="ctr"/>
            <a:r>
              <a:rPr lang="en-US" sz="2800" b="1" dirty="0">
                <a:latin typeface="Calibri" panose="020F0502020204030204" pitchFamily="34" charset="0"/>
              </a:rPr>
              <a:t>Planning Board</a:t>
            </a:r>
          </a:p>
        </p:txBody>
      </p:sp>
      <p:sp>
        <p:nvSpPr>
          <p:cNvPr id="33" name="Rectangle 32"/>
          <p:cNvSpPr/>
          <p:nvPr/>
        </p:nvSpPr>
        <p:spPr>
          <a:xfrm>
            <a:off x="225894" y="1809918"/>
            <a:ext cx="1622676" cy="523220"/>
          </a:xfrm>
          <a:prstGeom prst="rect">
            <a:avLst/>
          </a:prstGeom>
        </p:spPr>
        <p:txBody>
          <a:bodyPr wrap="square">
            <a:spAutoFit/>
          </a:bodyPr>
          <a:lstStyle/>
          <a:p>
            <a:pPr algn="ctr" fontAlgn="base"/>
            <a:r>
              <a:rPr lang="en-US" sz="2800" b="1" dirty="0">
                <a:latin typeface="Calibri" panose="020F0502020204030204" pitchFamily="34" charset="0"/>
              </a:rPr>
              <a:t>Staff</a:t>
            </a:r>
            <a:endParaRPr lang="en-US" sz="2000" b="1" dirty="0">
              <a:latin typeface="Calibri" panose="020F0502020204030204" pitchFamily="34" charset="0"/>
            </a:endParaRPr>
          </a:p>
        </p:txBody>
      </p:sp>
      <p:cxnSp>
        <p:nvCxnSpPr>
          <p:cNvPr id="34" name="Straight Connector 33"/>
          <p:cNvCxnSpPr/>
          <p:nvPr/>
        </p:nvCxnSpPr>
        <p:spPr>
          <a:xfrm flipH="1" flipV="1">
            <a:off x="1615911" y="2618462"/>
            <a:ext cx="1503568" cy="1025092"/>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523569" y="864148"/>
            <a:ext cx="1811208" cy="1850272"/>
            <a:chOff x="6343404" y="1018237"/>
            <a:chExt cx="1811208" cy="1850272"/>
          </a:xfrm>
        </p:grpSpPr>
        <p:sp>
          <p:nvSpPr>
            <p:cNvPr id="22" name="Oval 21"/>
            <p:cNvSpPr/>
            <p:nvPr/>
          </p:nvSpPr>
          <p:spPr>
            <a:xfrm>
              <a:off x="6343404" y="1018237"/>
              <a:ext cx="1811208" cy="1850272"/>
            </a:xfrm>
            <a:prstGeom prst="ellipse">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500535" y="1244926"/>
              <a:ext cx="1487847" cy="136891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6456736" y="1645071"/>
              <a:ext cx="1622676" cy="707886"/>
            </a:xfrm>
            <a:prstGeom prst="rect">
              <a:avLst/>
            </a:prstGeom>
          </p:spPr>
          <p:txBody>
            <a:bodyPr wrap="square">
              <a:spAutoFit/>
            </a:bodyPr>
            <a:lstStyle/>
            <a:p>
              <a:pPr algn="ctr" fontAlgn="base"/>
              <a:r>
                <a:rPr lang="en-US" sz="2000" b="1" dirty="0">
                  <a:latin typeface="Calibri" panose="020F0502020204030204" pitchFamily="34" charset="0"/>
                </a:rPr>
                <a:t>Governing Body</a:t>
              </a:r>
            </a:p>
          </p:txBody>
        </p:sp>
      </p:grpSp>
      <p:sp>
        <p:nvSpPr>
          <p:cNvPr id="40" name="Rectangle 39"/>
          <p:cNvSpPr/>
          <p:nvPr/>
        </p:nvSpPr>
        <p:spPr>
          <a:xfrm>
            <a:off x="0" y="0"/>
            <a:ext cx="9144000" cy="956930"/>
          </a:xfrm>
          <a:prstGeom prst="rect">
            <a:avLst/>
          </a:prstGeom>
          <a:solidFill>
            <a:srgbClr val="748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21241" y="216855"/>
            <a:ext cx="9144000" cy="523220"/>
          </a:xfrm>
          <a:prstGeom prst="rect">
            <a:avLst/>
          </a:prstGeom>
          <a:noFill/>
        </p:spPr>
        <p:txBody>
          <a:bodyPr wrap="square" rtlCol="0">
            <a:spAutoFit/>
          </a:bodyPr>
          <a:lstStyle/>
          <a:p>
            <a:r>
              <a:rPr lang="en-US" sz="2800" dirty="0">
                <a:solidFill>
                  <a:schemeClr val="bg1"/>
                </a:solidFill>
                <a:latin typeface="Calibri" panose="020F0502020204030204" pitchFamily="34" charset="0"/>
              </a:rPr>
              <a:t> </a:t>
            </a:r>
            <a:r>
              <a:rPr lang="en-US" sz="2400" dirty="0">
                <a:solidFill>
                  <a:schemeClr val="bg1"/>
                </a:solidFill>
                <a:latin typeface="Calibri" panose="020F0502020204030204" pitchFamily="34" charset="0"/>
              </a:rPr>
              <a:t>Planning Board Role in Adopting </a:t>
            </a:r>
            <a:r>
              <a:rPr lang="en-US" sz="2400" b="1" dirty="0">
                <a:solidFill>
                  <a:schemeClr val="bg1"/>
                </a:solidFill>
                <a:latin typeface="Calibri" panose="020F0502020204030204" pitchFamily="34" charset="0"/>
              </a:rPr>
              <a:t>GROWTH POLICIES </a:t>
            </a:r>
          </a:p>
        </p:txBody>
      </p:sp>
      <p:cxnSp>
        <p:nvCxnSpPr>
          <p:cNvPr id="44" name="Straight Connector 43"/>
          <p:cNvCxnSpPr/>
          <p:nvPr/>
        </p:nvCxnSpPr>
        <p:spPr>
          <a:xfrm flipH="1">
            <a:off x="4269208" y="2254686"/>
            <a:ext cx="332676" cy="690575"/>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6105268" y="1965078"/>
            <a:ext cx="2944371" cy="4457363"/>
          </a:xfrm>
          <a:prstGeom prst="roundRect">
            <a:avLst/>
          </a:prstGeom>
          <a:solidFill>
            <a:srgbClr val="C0774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4" name="Rounded Rectangle 4"/>
          <p:cNvSpPr txBox="1"/>
          <p:nvPr/>
        </p:nvSpPr>
        <p:spPr>
          <a:xfrm>
            <a:off x="6184084" y="2246171"/>
            <a:ext cx="2786739" cy="40221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47625" rIns="95250" bIns="47625" numCol="1" spcCol="1270" anchor="t" anchorCtr="0">
            <a:noAutofit/>
          </a:bodyPr>
          <a:lstStyle/>
          <a:p>
            <a:pPr lvl="0" algn="ctr" defTabSz="1111250">
              <a:lnSpc>
                <a:spcPct val="90000"/>
              </a:lnSpc>
              <a:spcBef>
                <a:spcPct val="0"/>
              </a:spcBef>
              <a:spcAft>
                <a:spcPct val="35000"/>
              </a:spcAft>
            </a:pPr>
            <a:r>
              <a:rPr lang="en-US" sz="1600" b="1" dirty="0">
                <a:latin typeface="Calibri" panose="020F0502020204030204" pitchFamily="34" charset="0"/>
              </a:rPr>
              <a:t>Growth Policy Contents</a:t>
            </a:r>
          </a:p>
          <a:p>
            <a:pPr marL="342900" indent="-342900" defTabSz="1111250">
              <a:lnSpc>
                <a:spcPct val="90000"/>
              </a:lnSpc>
              <a:spcBef>
                <a:spcPct val="0"/>
              </a:spcBef>
              <a:spcAft>
                <a:spcPct val="35000"/>
              </a:spcAft>
              <a:buFont typeface="Arial" panose="020B0604020202020204" pitchFamily="34" charset="0"/>
              <a:buChar char="•"/>
            </a:pPr>
            <a:r>
              <a:rPr lang="en-US" sz="1600" b="1" kern="1200" dirty="0">
                <a:latin typeface="Calibri" panose="020F0502020204030204" pitchFamily="34" charset="0"/>
              </a:rPr>
              <a:t>Existing and </a:t>
            </a:r>
            <a:r>
              <a:rPr lang="en-US" sz="1600" b="1" dirty="0">
                <a:latin typeface="Calibri" panose="020F0502020204030204" pitchFamily="34" charset="0"/>
              </a:rPr>
              <a:t>Future Trends</a:t>
            </a:r>
          </a:p>
          <a:p>
            <a:pPr marL="342900" indent="-342900" defTabSz="1111250">
              <a:lnSpc>
                <a:spcPct val="90000"/>
              </a:lnSpc>
              <a:spcBef>
                <a:spcPct val="0"/>
              </a:spcBef>
              <a:spcAft>
                <a:spcPct val="35000"/>
              </a:spcAft>
              <a:buFont typeface="Arial" panose="020B0604020202020204" pitchFamily="34" charset="0"/>
              <a:buChar char="•"/>
            </a:pPr>
            <a:r>
              <a:rPr lang="en-US" sz="1600" b="1" dirty="0">
                <a:latin typeface="Calibri" panose="020F0502020204030204" pitchFamily="34" charset="0"/>
              </a:rPr>
              <a:t>Goals and Objectives</a:t>
            </a:r>
          </a:p>
          <a:p>
            <a:pPr marL="342900" indent="-342900" defTabSz="1111250">
              <a:lnSpc>
                <a:spcPct val="90000"/>
              </a:lnSpc>
              <a:spcBef>
                <a:spcPct val="0"/>
              </a:spcBef>
              <a:spcAft>
                <a:spcPct val="35000"/>
              </a:spcAft>
              <a:buFont typeface="Arial" panose="020B0604020202020204" pitchFamily="34" charset="0"/>
              <a:buChar char="•"/>
            </a:pPr>
            <a:r>
              <a:rPr lang="en-US" sz="1600" b="1" dirty="0">
                <a:latin typeface="Calibri" panose="020F0502020204030204" pitchFamily="34" charset="0"/>
              </a:rPr>
              <a:t>Implementation Strategies  &amp; Schedule</a:t>
            </a:r>
          </a:p>
          <a:p>
            <a:pPr marL="342900" indent="-342900" defTabSz="1111250">
              <a:lnSpc>
                <a:spcPct val="90000"/>
              </a:lnSpc>
              <a:spcBef>
                <a:spcPct val="0"/>
              </a:spcBef>
              <a:spcAft>
                <a:spcPct val="35000"/>
              </a:spcAft>
              <a:buFont typeface="Arial" panose="020B0604020202020204" pitchFamily="34" charset="0"/>
              <a:buChar char="•"/>
            </a:pPr>
            <a:r>
              <a:rPr lang="en-US" sz="1600" b="1" dirty="0">
                <a:latin typeface="Calibri" panose="020F0502020204030204" pitchFamily="34" charset="0"/>
              </a:rPr>
              <a:t>Subdivision Review Criteria </a:t>
            </a:r>
          </a:p>
          <a:p>
            <a:pPr marL="342900" indent="-342900" defTabSz="1111250">
              <a:lnSpc>
                <a:spcPct val="90000"/>
              </a:lnSpc>
              <a:spcBef>
                <a:spcPct val="0"/>
              </a:spcBef>
              <a:spcAft>
                <a:spcPct val="35000"/>
              </a:spcAft>
              <a:buFont typeface="Arial" panose="020B0604020202020204" pitchFamily="34" charset="0"/>
              <a:buChar char="•"/>
            </a:pPr>
            <a:r>
              <a:rPr lang="en-US" sz="1600" b="1" dirty="0">
                <a:latin typeface="Calibri" panose="020F0502020204030204" pitchFamily="34" charset="0"/>
              </a:rPr>
              <a:t>Subdivision Hearing Process</a:t>
            </a:r>
          </a:p>
          <a:p>
            <a:pPr marL="342900" indent="-342900" defTabSz="1111250">
              <a:lnSpc>
                <a:spcPct val="90000"/>
              </a:lnSpc>
              <a:spcBef>
                <a:spcPct val="0"/>
              </a:spcBef>
              <a:spcAft>
                <a:spcPct val="35000"/>
              </a:spcAft>
              <a:buFont typeface="Arial" panose="020B0604020202020204" pitchFamily="34" charset="0"/>
              <a:buChar char="•"/>
            </a:pPr>
            <a:r>
              <a:rPr lang="en-US" sz="1600" b="1" dirty="0">
                <a:latin typeface="Calibri" panose="020F0502020204030204" pitchFamily="34" charset="0"/>
              </a:rPr>
              <a:t>Public Infrastructure Strategy</a:t>
            </a:r>
          </a:p>
          <a:p>
            <a:pPr marL="342900" indent="-342900" defTabSz="1111250">
              <a:lnSpc>
                <a:spcPct val="90000"/>
              </a:lnSpc>
              <a:spcBef>
                <a:spcPct val="0"/>
              </a:spcBef>
              <a:spcAft>
                <a:spcPct val="35000"/>
              </a:spcAft>
              <a:buFont typeface="Arial" panose="020B0604020202020204" pitchFamily="34" charset="0"/>
              <a:buChar char="•"/>
            </a:pPr>
            <a:r>
              <a:rPr lang="en-US" sz="1600" b="1" dirty="0">
                <a:latin typeface="Calibri" panose="020F0502020204030204" pitchFamily="34" charset="0"/>
              </a:rPr>
              <a:t>Provisions for Updates</a:t>
            </a:r>
          </a:p>
          <a:p>
            <a:pPr marL="342900" indent="-342900" defTabSz="1111250">
              <a:lnSpc>
                <a:spcPct val="90000"/>
              </a:lnSpc>
              <a:spcBef>
                <a:spcPct val="0"/>
              </a:spcBef>
              <a:spcAft>
                <a:spcPct val="35000"/>
              </a:spcAft>
              <a:buFont typeface="Arial" panose="020B0604020202020204" pitchFamily="34" charset="0"/>
              <a:buChar char="•"/>
            </a:pPr>
            <a:r>
              <a:rPr lang="en-US" sz="1600" b="1" dirty="0">
                <a:latin typeface="Calibri" panose="020F0502020204030204" pitchFamily="34" charset="0"/>
              </a:rPr>
              <a:t>And more…..</a:t>
            </a:r>
            <a:endParaRPr lang="en-US" sz="1600" dirty="0">
              <a:latin typeface="Calibri" panose="020F0502020204030204" pitchFamily="34" charset="0"/>
            </a:endParaRPr>
          </a:p>
          <a:p>
            <a:pPr marL="342900" lvl="0" indent="-342900" defTabSz="1111250">
              <a:lnSpc>
                <a:spcPct val="90000"/>
              </a:lnSpc>
              <a:spcBef>
                <a:spcPct val="0"/>
              </a:spcBef>
              <a:spcAft>
                <a:spcPct val="35000"/>
              </a:spcAft>
              <a:buFont typeface="Arial" panose="020B0604020202020204" pitchFamily="34" charset="0"/>
              <a:buChar char="•"/>
            </a:pPr>
            <a:endParaRPr lang="en-US" sz="2500" kern="1200" dirty="0">
              <a:latin typeface="Calibri" panose="020F0502020204030204" pitchFamily="34" charset="0"/>
            </a:endParaRPr>
          </a:p>
        </p:txBody>
      </p:sp>
      <p:pic>
        <p:nvPicPr>
          <p:cNvPr id="5" name="Picture 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67441" y="2779285"/>
            <a:ext cx="844983" cy="971144"/>
          </a:xfrm>
          <a:prstGeom prst="rect">
            <a:avLst/>
          </a:prstGeom>
        </p:spPr>
      </p:pic>
      <p:sp>
        <p:nvSpPr>
          <p:cNvPr id="4" name="Rectangle 3"/>
          <p:cNvSpPr/>
          <p:nvPr/>
        </p:nvSpPr>
        <p:spPr>
          <a:xfrm>
            <a:off x="4328717" y="5292204"/>
            <a:ext cx="1608133" cy="215444"/>
          </a:xfrm>
          <a:prstGeom prst="rect">
            <a:avLst/>
          </a:prstGeom>
        </p:spPr>
        <p:txBody>
          <a:bodyPr wrap="none">
            <a:spAutoFit/>
          </a:bodyPr>
          <a:lstStyle/>
          <a:p>
            <a:r>
              <a:rPr lang="en-US" sz="800" dirty="0" err="1">
                <a:latin typeface="Calibri" panose="020F0502020204030204" pitchFamily="34" charset="0"/>
              </a:rPr>
              <a:t>makibestphoto</a:t>
            </a:r>
            <a:r>
              <a:rPr lang="en-US" sz="800" dirty="0">
                <a:latin typeface="Calibri" panose="020F0502020204030204" pitchFamily="34" charset="0"/>
              </a:rPr>
              <a:t> - stock.adobe.com</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394375"/>
      </p:ext>
    </p:extLst>
  </p:cSld>
  <p:clrMapOvr>
    <a:masterClrMapping/>
  </p:clrMapOvr>
  <mc:AlternateContent xmlns:mc="http://schemas.openxmlformats.org/markup-compatibility/2006" xmlns:p14="http://schemas.microsoft.com/office/powerpoint/2010/main">
    <mc:Choice Requires="p14">
      <p:transition spd="slow" p14:dur="2000" advTm="116692"/>
    </mc:Choice>
    <mc:Fallback xmlns="">
      <p:transition spd="slow" advTm="116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460589759"/>
              </p:ext>
            </p:extLst>
          </p:nvPr>
        </p:nvGraphicFramePr>
        <p:xfrm>
          <a:off x="150607" y="1173784"/>
          <a:ext cx="8778240" cy="5291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p:cNvSpPr/>
          <p:nvPr/>
        </p:nvSpPr>
        <p:spPr>
          <a:xfrm>
            <a:off x="0" y="0"/>
            <a:ext cx="9144000" cy="956930"/>
          </a:xfrm>
          <a:prstGeom prst="rect">
            <a:avLst/>
          </a:prstGeom>
          <a:solidFill>
            <a:srgbClr val="748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21241" y="216855"/>
            <a:ext cx="8625940" cy="461665"/>
          </a:xfrm>
          <a:prstGeom prst="rect">
            <a:avLst/>
          </a:prstGeom>
          <a:noFill/>
        </p:spPr>
        <p:txBody>
          <a:bodyPr wrap="square" rtlCol="0">
            <a:spAutoFit/>
          </a:bodyPr>
          <a:lstStyle/>
          <a:p>
            <a:r>
              <a:rPr lang="en-US" sz="2400" dirty="0">
                <a:solidFill>
                  <a:schemeClr val="bg1"/>
                </a:solidFill>
                <a:latin typeface="Calibri" panose="020F0502020204030204" pitchFamily="34" charset="0"/>
              </a:rPr>
              <a:t>Planning Board Role in Implementing </a:t>
            </a:r>
            <a:r>
              <a:rPr lang="en-US" sz="2400" b="1" dirty="0">
                <a:solidFill>
                  <a:schemeClr val="bg1"/>
                </a:solidFill>
                <a:latin typeface="Calibri" panose="020F0502020204030204" pitchFamily="34" charset="0"/>
              </a:rPr>
              <a:t>GROWTH POLICIES</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11376132"/>
      </p:ext>
    </p:extLst>
  </p:cSld>
  <p:clrMapOvr>
    <a:masterClrMapping/>
  </p:clrMapOvr>
  <mc:AlternateContent xmlns:mc="http://schemas.openxmlformats.org/markup-compatibility/2006" xmlns:p14="http://schemas.microsoft.com/office/powerpoint/2010/main">
    <mc:Choice Requires="p14">
      <p:transition spd="slow" p14:dur="2000" advTm="79055"/>
    </mc:Choice>
    <mc:Fallback xmlns="">
      <p:transition spd="slow" advTm="7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956930"/>
          </a:xfrm>
          <a:prstGeom prst="rect">
            <a:avLst/>
          </a:prstGeom>
          <a:solidFill>
            <a:srgbClr val="8A7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3469" y="277706"/>
            <a:ext cx="7924615" cy="800219"/>
          </a:xfrm>
          <a:prstGeom prst="rect">
            <a:avLst/>
          </a:prstGeom>
        </p:spPr>
        <p:txBody>
          <a:bodyPr wrap="square">
            <a:spAutoFit/>
          </a:bodyPr>
          <a:lstStyle/>
          <a:p>
            <a:pPr fontAlgn="base"/>
            <a:r>
              <a:rPr lang="en-US" sz="2800" dirty="0">
                <a:solidFill>
                  <a:schemeClr val="bg1"/>
                </a:solidFill>
                <a:latin typeface="Calibri" panose="020F0502020204030204" pitchFamily="34" charset="0"/>
              </a:rPr>
              <a:t>Planning Board Role in </a:t>
            </a:r>
            <a:r>
              <a:rPr lang="en-US" sz="2800" b="1" dirty="0">
                <a:solidFill>
                  <a:schemeClr val="bg1"/>
                </a:solidFill>
                <a:latin typeface="Calibri" panose="020F0502020204030204" pitchFamily="34" charset="0"/>
              </a:rPr>
              <a:t>SUBDIVISION REVIEW</a:t>
            </a:r>
          </a:p>
          <a:p>
            <a:pPr fontAlgn="base"/>
            <a:endParaRPr lang="en-US" i="1" dirty="0">
              <a:latin typeface="Calibri" panose="020F0502020204030204" pitchFamily="34" charset="0"/>
            </a:endParaRPr>
          </a:p>
        </p:txBody>
      </p:sp>
      <p:grpSp>
        <p:nvGrpSpPr>
          <p:cNvPr id="14" name="Group 13"/>
          <p:cNvGrpSpPr/>
          <p:nvPr/>
        </p:nvGrpSpPr>
        <p:grpSpPr>
          <a:xfrm>
            <a:off x="278725" y="1059631"/>
            <a:ext cx="3664587" cy="490553"/>
            <a:chOff x="75951" y="1614121"/>
            <a:chExt cx="2855926" cy="1654036"/>
          </a:xfrm>
        </p:grpSpPr>
        <p:sp>
          <p:nvSpPr>
            <p:cNvPr id="15" name="Rounded Rectangle 14"/>
            <p:cNvSpPr/>
            <p:nvPr/>
          </p:nvSpPr>
          <p:spPr>
            <a:xfrm>
              <a:off x="75951" y="1614121"/>
              <a:ext cx="2855926" cy="1654036"/>
            </a:xfrm>
            <a:prstGeom prst="roundRect">
              <a:avLst/>
            </a:prstGeom>
            <a:solidFill>
              <a:srgbClr val="6E989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6" name="Rounded Rectangle 4"/>
            <p:cNvSpPr txBox="1"/>
            <p:nvPr/>
          </p:nvSpPr>
          <p:spPr>
            <a:xfrm>
              <a:off x="156694" y="1694864"/>
              <a:ext cx="2694440" cy="14925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2400" b="1" kern="1200" dirty="0">
                  <a:latin typeface="Calibri" panose="020F0502020204030204" pitchFamily="34" charset="0"/>
                </a:rPr>
                <a:t>Process</a:t>
              </a:r>
            </a:p>
          </p:txBody>
        </p:sp>
      </p:grpSp>
      <p:cxnSp>
        <p:nvCxnSpPr>
          <p:cNvPr id="17" name="Straight Connector 16"/>
          <p:cNvCxnSpPr/>
          <p:nvPr/>
        </p:nvCxnSpPr>
        <p:spPr>
          <a:xfrm flipH="1" flipV="1">
            <a:off x="207623" y="992750"/>
            <a:ext cx="20551" cy="5695128"/>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105978" y="1017585"/>
            <a:ext cx="20551" cy="5695128"/>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3917047" y="1193502"/>
            <a:ext cx="1622676" cy="908894"/>
            <a:chOff x="5072420" y="1749884"/>
            <a:chExt cx="1622676" cy="908894"/>
          </a:xfrm>
        </p:grpSpPr>
        <p:sp>
          <p:nvSpPr>
            <p:cNvPr id="22" name="Oval 21"/>
            <p:cNvSpPr/>
            <p:nvPr/>
          </p:nvSpPr>
          <p:spPr>
            <a:xfrm>
              <a:off x="5431611" y="1749884"/>
              <a:ext cx="1001536" cy="908894"/>
            </a:xfrm>
            <a:prstGeom prst="ellipse">
              <a:avLst/>
            </a:prstGeom>
            <a:solidFill>
              <a:srgbClr val="BA91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535047" y="1851691"/>
              <a:ext cx="794663" cy="70527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72420" y="1997344"/>
              <a:ext cx="1622676" cy="400110"/>
            </a:xfrm>
            <a:prstGeom prst="rect">
              <a:avLst/>
            </a:prstGeom>
          </p:spPr>
          <p:txBody>
            <a:bodyPr wrap="square">
              <a:spAutoFit/>
            </a:bodyPr>
            <a:lstStyle/>
            <a:p>
              <a:pPr algn="ctr" fontAlgn="base"/>
              <a:r>
                <a:rPr lang="en-US" sz="2000" b="1" dirty="0">
                  <a:latin typeface="Calibri" panose="020F0502020204030204" pitchFamily="34" charset="0"/>
                </a:rPr>
                <a:t>Staff</a:t>
              </a:r>
              <a:endParaRPr lang="en-US" sz="1600" b="1" dirty="0">
                <a:latin typeface="Calibri" panose="020F0502020204030204" pitchFamily="34" charset="0"/>
              </a:endParaRPr>
            </a:p>
          </p:txBody>
        </p:sp>
      </p:grpSp>
      <p:grpSp>
        <p:nvGrpSpPr>
          <p:cNvPr id="35" name="Group 34"/>
          <p:cNvGrpSpPr/>
          <p:nvPr/>
        </p:nvGrpSpPr>
        <p:grpSpPr>
          <a:xfrm>
            <a:off x="3997283" y="2588380"/>
            <a:ext cx="1771437" cy="953443"/>
            <a:chOff x="6933210" y="2658778"/>
            <a:chExt cx="1622676" cy="921500"/>
          </a:xfrm>
        </p:grpSpPr>
        <p:sp>
          <p:nvSpPr>
            <p:cNvPr id="25" name="Oval 24"/>
            <p:cNvSpPr/>
            <p:nvPr/>
          </p:nvSpPr>
          <p:spPr>
            <a:xfrm>
              <a:off x="7282927" y="2658778"/>
              <a:ext cx="923243" cy="921500"/>
            </a:xfrm>
            <a:prstGeom prst="ellipse">
              <a:avLst/>
            </a:prstGeom>
            <a:solidFill>
              <a:srgbClr val="8A7A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379745" y="2777073"/>
              <a:ext cx="737537" cy="7294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Rectangle 25"/>
            <p:cNvSpPr/>
            <p:nvPr/>
          </p:nvSpPr>
          <p:spPr>
            <a:xfrm>
              <a:off x="6933210" y="2938390"/>
              <a:ext cx="1622676" cy="400110"/>
            </a:xfrm>
            <a:prstGeom prst="rect">
              <a:avLst/>
            </a:prstGeom>
          </p:spPr>
          <p:txBody>
            <a:bodyPr wrap="square">
              <a:spAutoFit/>
            </a:bodyPr>
            <a:lstStyle/>
            <a:p>
              <a:pPr algn="ctr" fontAlgn="base"/>
              <a:r>
                <a:rPr lang="en-US" sz="2000" b="1" dirty="0">
                  <a:latin typeface="Calibri" panose="020F0502020204030204" pitchFamily="34" charset="0"/>
                </a:rPr>
                <a:t>Pu</a:t>
              </a:r>
              <a:r>
                <a:rPr lang="en-US" sz="2000" dirty="0">
                  <a:latin typeface="Calibri" panose="020F0502020204030204" pitchFamily="34" charset="0"/>
                </a:rPr>
                <a:t>bl</a:t>
              </a:r>
              <a:r>
                <a:rPr lang="en-US" sz="2000" b="1" dirty="0">
                  <a:latin typeface="Calibri" panose="020F0502020204030204" pitchFamily="34" charset="0"/>
                </a:rPr>
                <a:t>ic</a:t>
              </a:r>
              <a:endParaRPr lang="en-US" sz="1600" b="1" dirty="0">
                <a:latin typeface="Calibri" panose="020F0502020204030204" pitchFamily="34" charset="0"/>
              </a:endParaRPr>
            </a:p>
          </p:txBody>
        </p:sp>
      </p:grpSp>
      <p:grpSp>
        <p:nvGrpSpPr>
          <p:cNvPr id="37" name="Group 36"/>
          <p:cNvGrpSpPr/>
          <p:nvPr/>
        </p:nvGrpSpPr>
        <p:grpSpPr>
          <a:xfrm>
            <a:off x="5976022" y="1695591"/>
            <a:ext cx="1407845" cy="1318527"/>
            <a:chOff x="4050830" y="3818964"/>
            <a:chExt cx="1407845" cy="1318527"/>
          </a:xfrm>
        </p:grpSpPr>
        <p:sp>
          <p:nvSpPr>
            <p:cNvPr id="29" name="Oval 28"/>
            <p:cNvSpPr/>
            <p:nvPr/>
          </p:nvSpPr>
          <p:spPr>
            <a:xfrm>
              <a:off x="4087906" y="3818964"/>
              <a:ext cx="1271026" cy="1318527"/>
            </a:xfrm>
            <a:prstGeom prst="ellipse">
              <a:avLst/>
            </a:prstGeom>
            <a:solidFill>
              <a:srgbClr val="6E98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228594" y="3944140"/>
              <a:ext cx="1029866" cy="1068173"/>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050830" y="4225769"/>
              <a:ext cx="1407845" cy="646331"/>
            </a:xfrm>
            <a:prstGeom prst="rect">
              <a:avLst/>
            </a:prstGeom>
            <a:noFill/>
          </p:spPr>
          <p:txBody>
            <a:bodyPr wrap="square" rtlCol="0">
              <a:spAutoFit/>
            </a:bodyPr>
            <a:lstStyle/>
            <a:p>
              <a:pPr algn="ctr"/>
              <a:r>
                <a:rPr lang="en-US" b="1" dirty="0">
                  <a:latin typeface="Calibri" panose="020F0502020204030204" pitchFamily="34" charset="0"/>
                </a:rPr>
                <a:t>Planning Board</a:t>
              </a:r>
            </a:p>
          </p:txBody>
        </p:sp>
      </p:grpSp>
      <p:grpSp>
        <p:nvGrpSpPr>
          <p:cNvPr id="39" name="Group 38"/>
          <p:cNvGrpSpPr/>
          <p:nvPr/>
        </p:nvGrpSpPr>
        <p:grpSpPr>
          <a:xfrm>
            <a:off x="7492361" y="1077925"/>
            <a:ext cx="1400612" cy="1282739"/>
            <a:chOff x="7196865" y="5279426"/>
            <a:chExt cx="1400612" cy="1282739"/>
          </a:xfrm>
        </p:grpSpPr>
        <p:sp>
          <p:nvSpPr>
            <p:cNvPr id="32" name="Oval 31"/>
            <p:cNvSpPr/>
            <p:nvPr/>
          </p:nvSpPr>
          <p:spPr>
            <a:xfrm>
              <a:off x="7196865" y="5279426"/>
              <a:ext cx="1309437" cy="1282739"/>
            </a:xfrm>
            <a:prstGeom prst="ellipse">
              <a:avLst/>
            </a:prstGeom>
            <a:solidFill>
              <a:srgbClr val="C07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282927" y="5400422"/>
              <a:ext cx="1120169" cy="106453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5"/>
            <a:stretch>
              <a:fillRect/>
            </a:stretch>
          </p:blipFill>
          <p:spPr>
            <a:xfrm>
              <a:off x="7196865" y="5555060"/>
              <a:ext cx="1400612" cy="909892"/>
            </a:xfrm>
            <a:prstGeom prst="rect">
              <a:avLst/>
            </a:prstGeom>
          </p:spPr>
        </p:pic>
      </p:grpSp>
      <p:cxnSp>
        <p:nvCxnSpPr>
          <p:cNvPr id="40" name="Straight Connector 39"/>
          <p:cNvCxnSpPr/>
          <p:nvPr/>
        </p:nvCxnSpPr>
        <p:spPr>
          <a:xfrm flipH="1" flipV="1">
            <a:off x="5289907" y="1891560"/>
            <a:ext cx="738911" cy="277296"/>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25" idx="6"/>
          </p:cNvCxnSpPr>
          <p:nvPr/>
        </p:nvCxnSpPr>
        <p:spPr>
          <a:xfrm flipH="1">
            <a:off x="5386944" y="2762383"/>
            <a:ext cx="721971" cy="302719"/>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7222639" y="1911384"/>
            <a:ext cx="332569" cy="154203"/>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19026" y="1253837"/>
            <a:ext cx="466832" cy="536533"/>
          </a:xfrm>
          <a:prstGeom prst="rect">
            <a:avLst/>
          </a:prstGeom>
        </p:spPr>
      </p:pic>
      <p:pic>
        <p:nvPicPr>
          <p:cNvPr id="48" name="Picture 4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57518" y="2291252"/>
            <a:ext cx="743970" cy="534729"/>
          </a:xfrm>
          <a:prstGeom prst="rect">
            <a:avLst/>
          </a:prstGeom>
        </p:spPr>
      </p:pic>
      <p:cxnSp>
        <p:nvCxnSpPr>
          <p:cNvPr id="49" name="Straight Connector 48"/>
          <p:cNvCxnSpPr/>
          <p:nvPr/>
        </p:nvCxnSpPr>
        <p:spPr>
          <a:xfrm flipH="1">
            <a:off x="4510883" y="3592311"/>
            <a:ext cx="4187709" cy="21661"/>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pic>
        <p:nvPicPr>
          <p:cNvPr id="61" name="Picture 60"/>
          <p:cNvPicPr/>
          <p:nvPr/>
        </p:nvPicPr>
        <p:blipFill>
          <a:blip r:embed="rId8"/>
          <a:stretch>
            <a:fillRect/>
          </a:stretch>
        </p:blipFill>
        <p:spPr>
          <a:xfrm>
            <a:off x="4233219" y="3723870"/>
            <a:ext cx="4757191" cy="2934612"/>
          </a:xfrm>
          <a:prstGeom prst="rect">
            <a:avLst/>
          </a:prstGeom>
        </p:spPr>
      </p:pic>
      <p:graphicFrame>
        <p:nvGraphicFramePr>
          <p:cNvPr id="36" name="Diagram 35"/>
          <p:cNvGraphicFramePr/>
          <p:nvPr>
            <p:extLst>
              <p:ext uri="{D42A27DB-BD31-4B8C-83A1-F6EECF244321}">
                <p14:modId xmlns:p14="http://schemas.microsoft.com/office/powerpoint/2010/main" val="2537386388"/>
              </p:ext>
            </p:extLst>
          </p:nvPr>
        </p:nvGraphicFramePr>
        <p:xfrm>
          <a:off x="501501" y="1689529"/>
          <a:ext cx="3249224" cy="472270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extBox 1"/>
          <p:cNvSpPr txBox="1"/>
          <p:nvPr/>
        </p:nvSpPr>
        <p:spPr>
          <a:xfrm>
            <a:off x="228174" y="6488668"/>
            <a:ext cx="3898355" cy="276999"/>
          </a:xfrm>
          <a:prstGeom prst="rect">
            <a:avLst/>
          </a:prstGeom>
          <a:solidFill>
            <a:srgbClr val="BA9107">
              <a:alpha val="57000"/>
            </a:srgbClr>
          </a:solidFill>
        </p:spPr>
        <p:txBody>
          <a:bodyPr wrap="square" rtlCol="0">
            <a:spAutoFit/>
          </a:bodyPr>
          <a:lstStyle/>
          <a:p>
            <a:pPr algn="ctr"/>
            <a:r>
              <a:rPr lang="en-US" sz="1200" dirty="0">
                <a:solidFill>
                  <a:schemeClr val="bg1"/>
                </a:solidFill>
              </a:rPr>
              <a:t>Planning Board Action Items*</a:t>
            </a:r>
          </a:p>
        </p:txBody>
      </p:sp>
      <p:sp>
        <p:nvSpPr>
          <p:cNvPr id="4" name="Rectangle 3"/>
          <p:cNvSpPr/>
          <p:nvPr/>
        </p:nvSpPr>
        <p:spPr>
          <a:xfrm>
            <a:off x="6911164" y="6707681"/>
            <a:ext cx="2333845" cy="153888"/>
          </a:xfrm>
          <a:prstGeom prst="rect">
            <a:avLst/>
          </a:prstGeom>
        </p:spPr>
        <p:txBody>
          <a:bodyPr wrap="square">
            <a:spAutoFit/>
          </a:bodyPr>
          <a:lstStyle/>
          <a:p>
            <a:r>
              <a:rPr lang="en-US" sz="400" dirty="0">
                <a:latin typeface="Segoe UI" panose="020B0502040204020203" pitchFamily="34" charset="0"/>
              </a:rPr>
              <a:t>City of Missoula - ci.missoula.mt.us/</a:t>
            </a:r>
            <a:r>
              <a:rPr lang="en-US" sz="400" dirty="0" err="1">
                <a:latin typeface="Segoe UI" panose="020B0502040204020203" pitchFamily="34" charset="0"/>
              </a:rPr>
              <a:t>DocumentCenter</a:t>
            </a:r>
            <a:r>
              <a:rPr lang="en-US" sz="400" dirty="0">
                <a:latin typeface="Segoe UI" panose="020B0502040204020203" pitchFamily="34" charset="0"/>
              </a:rPr>
              <a:t>/View/52380/21-preliminary-plat?bidId=</a:t>
            </a:r>
            <a:endParaRPr lang="en-US" sz="400" b="0" i="0" dirty="0">
              <a:effectLst/>
              <a:latin typeface="Segoe UI" panose="020B0502040204020203" pitchFamily="34" charset="0"/>
            </a:endParaRPr>
          </a:p>
        </p:txBody>
      </p:sp>
      <p:pic>
        <p:nvPicPr>
          <p:cNvPr id="59" name="Audio 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2495840"/>
      </p:ext>
    </p:extLst>
  </p:cSld>
  <p:clrMapOvr>
    <a:masterClrMapping/>
  </p:clrMapOvr>
  <mc:AlternateContent xmlns:mc="http://schemas.openxmlformats.org/markup-compatibility/2006" xmlns:p14="http://schemas.microsoft.com/office/powerpoint/2010/main">
    <mc:Choice Requires="p14">
      <p:transition spd="slow" p14:dur="2000" advTm="161034"/>
    </mc:Choice>
    <mc:Fallback xmlns="">
      <p:transition spd="slow" advTm="161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75556" y="2616047"/>
            <a:ext cx="2826327" cy="1015663"/>
          </a:xfrm>
          <a:prstGeom prst="rect">
            <a:avLst/>
          </a:prstGeom>
        </p:spPr>
        <p:txBody>
          <a:bodyPr wrap="square">
            <a:spAutoFit/>
          </a:bodyPr>
          <a:lstStyle/>
          <a:p>
            <a:pPr algn="ctr" fontAlgn="base"/>
            <a:r>
              <a:rPr lang="en-US" sz="2000" dirty="0">
                <a:solidFill>
                  <a:schemeClr val="bg1"/>
                </a:solidFill>
                <a:latin typeface="Calibri" panose="020F0502020204030204" pitchFamily="34" charset="0"/>
              </a:rPr>
              <a:t>Form standards limit creativity and unique design</a:t>
            </a:r>
          </a:p>
        </p:txBody>
      </p:sp>
      <p:grpSp>
        <p:nvGrpSpPr>
          <p:cNvPr id="8" name="Group 7"/>
          <p:cNvGrpSpPr/>
          <p:nvPr/>
        </p:nvGrpSpPr>
        <p:grpSpPr>
          <a:xfrm>
            <a:off x="329309" y="2012251"/>
            <a:ext cx="8619975" cy="4626304"/>
            <a:chOff x="1338691" y="1816683"/>
            <a:chExt cx="5815676" cy="4406653"/>
          </a:xfrm>
        </p:grpSpPr>
        <p:sp>
          <p:nvSpPr>
            <p:cNvPr id="5" name="Rectangle 4"/>
            <p:cNvSpPr/>
            <p:nvPr/>
          </p:nvSpPr>
          <p:spPr>
            <a:xfrm>
              <a:off x="1355298" y="1819973"/>
              <a:ext cx="2858861" cy="2095721"/>
            </a:xfrm>
            <a:prstGeom prst="rect">
              <a:avLst/>
            </a:prstGeom>
            <a:noFill/>
            <a:ln>
              <a:solidFill>
                <a:srgbClr val="8A7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38691" y="4192965"/>
              <a:ext cx="2858861" cy="2030370"/>
            </a:xfrm>
            <a:prstGeom prst="rect">
              <a:avLst/>
            </a:prstGeom>
            <a:noFill/>
            <a:ln>
              <a:solidFill>
                <a:srgbClr val="8A7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295506" y="1816683"/>
              <a:ext cx="2858861" cy="2099011"/>
            </a:xfrm>
            <a:prstGeom prst="rect">
              <a:avLst/>
            </a:prstGeom>
            <a:noFill/>
            <a:ln>
              <a:solidFill>
                <a:srgbClr val="8A7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95506" y="4192965"/>
              <a:ext cx="2858861" cy="2030371"/>
            </a:xfrm>
            <a:prstGeom prst="rect">
              <a:avLst/>
            </a:prstGeom>
            <a:noFill/>
            <a:ln>
              <a:solidFill>
                <a:srgbClr val="8A7A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1059457" y="4283413"/>
            <a:ext cx="2826327" cy="400110"/>
          </a:xfrm>
          <a:prstGeom prst="rect">
            <a:avLst/>
          </a:prstGeom>
          <a:solidFill>
            <a:srgbClr val="BA9107"/>
          </a:solidFill>
        </p:spPr>
        <p:txBody>
          <a:bodyPr wrap="square">
            <a:spAutoFit/>
          </a:bodyPr>
          <a:lstStyle/>
          <a:p>
            <a:pPr algn="ctr" fontAlgn="base"/>
            <a:r>
              <a:rPr lang="en-US" sz="2000" b="1" dirty="0">
                <a:solidFill>
                  <a:schemeClr val="bg1"/>
                </a:solidFill>
                <a:latin typeface="Calibri" panose="020F0502020204030204" pitchFamily="34" charset="0"/>
              </a:rPr>
              <a:t>CONDITIONS</a:t>
            </a:r>
          </a:p>
        </p:txBody>
      </p:sp>
      <p:sp>
        <p:nvSpPr>
          <p:cNvPr id="15" name="Rectangle 14"/>
          <p:cNvSpPr/>
          <p:nvPr/>
        </p:nvSpPr>
        <p:spPr>
          <a:xfrm>
            <a:off x="5415016" y="4283413"/>
            <a:ext cx="2826327" cy="400110"/>
          </a:xfrm>
          <a:prstGeom prst="rect">
            <a:avLst/>
          </a:prstGeom>
          <a:solidFill>
            <a:srgbClr val="BA9107"/>
          </a:solidFill>
        </p:spPr>
        <p:txBody>
          <a:bodyPr wrap="square">
            <a:spAutoFit/>
          </a:bodyPr>
          <a:lstStyle/>
          <a:p>
            <a:pPr algn="ctr" fontAlgn="base"/>
            <a:r>
              <a:rPr lang="en-US" sz="2000" b="1" dirty="0">
                <a:solidFill>
                  <a:schemeClr val="bg1"/>
                </a:solidFill>
                <a:latin typeface="Calibri" panose="020F0502020204030204" pitchFamily="34" charset="0"/>
              </a:rPr>
              <a:t>FINDINGS OF FACT</a:t>
            </a:r>
          </a:p>
        </p:txBody>
      </p:sp>
      <p:grpSp>
        <p:nvGrpSpPr>
          <p:cNvPr id="19" name="Group 18"/>
          <p:cNvGrpSpPr/>
          <p:nvPr/>
        </p:nvGrpSpPr>
        <p:grpSpPr>
          <a:xfrm>
            <a:off x="615962" y="860364"/>
            <a:ext cx="2152499" cy="560947"/>
            <a:chOff x="0" y="0"/>
            <a:chExt cx="2841215" cy="1356141"/>
          </a:xfrm>
          <a:solidFill>
            <a:srgbClr val="748655"/>
          </a:solidFill>
        </p:grpSpPr>
        <p:sp>
          <p:nvSpPr>
            <p:cNvPr id="20" name="Rounded Rectangle 19"/>
            <p:cNvSpPr/>
            <p:nvPr/>
          </p:nvSpPr>
          <p:spPr>
            <a:xfrm>
              <a:off x="0" y="0"/>
              <a:ext cx="2841215" cy="1356141"/>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1" name="Rounded Rectangle 4"/>
            <p:cNvSpPr txBox="1"/>
            <p:nvPr/>
          </p:nvSpPr>
          <p:spPr>
            <a:xfrm>
              <a:off x="66201" y="66201"/>
              <a:ext cx="2708813" cy="12237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2400" kern="1200" dirty="0">
                  <a:latin typeface="Calibri" panose="020F0502020204030204" pitchFamily="34" charset="0"/>
                </a:rPr>
                <a:t>Approve</a:t>
              </a:r>
            </a:p>
          </p:txBody>
        </p:sp>
      </p:grpSp>
      <p:grpSp>
        <p:nvGrpSpPr>
          <p:cNvPr id="22" name="Group 21"/>
          <p:cNvGrpSpPr/>
          <p:nvPr/>
        </p:nvGrpSpPr>
        <p:grpSpPr>
          <a:xfrm>
            <a:off x="3174106" y="885305"/>
            <a:ext cx="3258967" cy="535312"/>
            <a:chOff x="0" y="0"/>
            <a:chExt cx="2841215" cy="1356141"/>
          </a:xfrm>
          <a:solidFill>
            <a:srgbClr val="C0774B"/>
          </a:solidFill>
        </p:grpSpPr>
        <p:sp>
          <p:nvSpPr>
            <p:cNvPr id="23" name="Rounded Rectangle 22"/>
            <p:cNvSpPr/>
            <p:nvPr/>
          </p:nvSpPr>
          <p:spPr>
            <a:xfrm>
              <a:off x="0" y="0"/>
              <a:ext cx="2841215" cy="1356141"/>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4" name="Rounded Rectangle 4"/>
            <p:cNvSpPr txBox="1"/>
            <p:nvPr/>
          </p:nvSpPr>
          <p:spPr>
            <a:xfrm>
              <a:off x="121337" y="171083"/>
              <a:ext cx="2598541" cy="10258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2400" kern="1200" dirty="0">
                  <a:latin typeface="Calibri" panose="020F0502020204030204" pitchFamily="34" charset="0"/>
                </a:rPr>
                <a:t>Approve with Conditions</a:t>
              </a:r>
            </a:p>
          </p:txBody>
        </p:sp>
      </p:grpSp>
      <p:grpSp>
        <p:nvGrpSpPr>
          <p:cNvPr id="2" name="Group 1"/>
          <p:cNvGrpSpPr/>
          <p:nvPr/>
        </p:nvGrpSpPr>
        <p:grpSpPr>
          <a:xfrm>
            <a:off x="6830587" y="880718"/>
            <a:ext cx="1946202" cy="520238"/>
            <a:chOff x="6815435" y="836879"/>
            <a:chExt cx="1946202" cy="520238"/>
          </a:xfrm>
          <a:solidFill>
            <a:srgbClr val="572700"/>
          </a:solidFill>
        </p:grpSpPr>
        <p:sp>
          <p:nvSpPr>
            <p:cNvPr id="26" name="Rounded Rectangle 25"/>
            <p:cNvSpPr/>
            <p:nvPr/>
          </p:nvSpPr>
          <p:spPr>
            <a:xfrm>
              <a:off x="6815435" y="836879"/>
              <a:ext cx="1946202" cy="520238"/>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7" name="Rounded Rectangle 4"/>
            <p:cNvSpPr txBox="1"/>
            <p:nvPr/>
          </p:nvSpPr>
          <p:spPr>
            <a:xfrm>
              <a:off x="6906128" y="861396"/>
              <a:ext cx="1790832" cy="46944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2400" kern="1200" dirty="0">
                  <a:latin typeface="Calibri" panose="020F0502020204030204" pitchFamily="34" charset="0"/>
                </a:rPr>
                <a:t>Deny</a:t>
              </a:r>
            </a:p>
          </p:txBody>
        </p:sp>
      </p:grpSp>
      <p:sp>
        <p:nvSpPr>
          <p:cNvPr id="29" name="Rectangle 28"/>
          <p:cNvSpPr/>
          <p:nvPr/>
        </p:nvSpPr>
        <p:spPr>
          <a:xfrm>
            <a:off x="219317" y="111733"/>
            <a:ext cx="7924615" cy="738664"/>
          </a:xfrm>
          <a:prstGeom prst="rect">
            <a:avLst/>
          </a:prstGeom>
        </p:spPr>
        <p:txBody>
          <a:bodyPr wrap="square">
            <a:spAutoFit/>
          </a:bodyPr>
          <a:lstStyle/>
          <a:p>
            <a:pPr fontAlgn="base"/>
            <a:r>
              <a:rPr lang="en-US" sz="2400" b="1" dirty="0">
                <a:solidFill>
                  <a:srgbClr val="8A7A67"/>
                </a:solidFill>
                <a:latin typeface="Calibri" panose="020F0502020204030204" pitchFamily="34" charset="0"/>
              </a:rPr>
              <a:t>SUBDIVISION REVIEW: </a:t>
            </a:r>
            <a:r>
              <a:rPr lang="en-US" sz="2400" dirty="0">
                <a:solidFill>
                  <a:srgbClr val="8A7A67"/>
                </a:solidFill>
                <a:latin typeface="Calibri" panose="020F0502020204030204" pitchFamily="34" charset="0"/>
              </a:rPr>
              <a:t>Planning Board Recommendation</a:t>
            </a:r>
            <a:r>
              <a:rPr lang="en-US" sz="2400" b="1" dirty="0">
                <a:solidFill>
                  <a:srgbClr val="8A7A67"/>
                </a:solidFill>
                <a:latin typeface="Calibri" panose="020F0502020204030204" pitchFamily="34" charset="0"/>
              </a:rPr>
              <a:t> </a:t>
            </a:r>
          </a:p>
          <a:p>
            <a:pPr fontAlgn="base"/>
            <a:endParaRPr lang="en-US" i="1" dirty="0">
              <a:latin typeface="Calibri" panose="020F0502020204030204" pitchFamily="34" charset="0"/>
            </a:endParaRPr>
          </a:p>
        </p:txBody>
      </p:sp>
      <p:grpSp>
        <p:nvGrpSpPr>
          <p:cNvPr id="34" name="Group 33"/>
          <p:cNvGrpSpPr/>
          <p:nvPr/>
        </p:nvGrpSpPr>
        <p:grpSpPr>
          <a:xfrm>
            <a:off x="1969267" y="1425888"/>
            <a:ext cx="2212357" cy="391901"/>
            <a:chOff x="0" y="0"/>
            <a:chExt cx="2841215" cy="1397823"/>
          </a:xfrm>
          <a:noFill/>
        </p:grpSpPr>
        <p:sp>
          <p:nvSpPr>
            <p:cNvPr id="35" name="Rounded Rectangle 34"/>
            <p:cNvSpPr/>
            <p:nvPr/>
          </p:nvSpPr>
          <p:spPr>
            <a:xfrm>
              <a:off x="0" y="0"/>
              <a:ext cx="2841215" cy="1356141"/>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6" name="Rounded Rectangle 4"/>
            <p:cNvSpPr txBox="1"/>
            <p:nvPr/>
          </p:nvSpPr>
          <p:spPr>
            <a:xfrm>
              <a:off x="0" y="174084"/>
              <a:ext cx="2708813" cy="122373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2000" kern="1200" dirty="0">
                  <a:solidFill>
                    <a:schemeClr val="tx1"/>
                  </a:solidFill>
                  <a:latin typeface="Calibri" panose="020F0502020204030204" pitchFamily="34" charset="0"/>
                </a:rPr>
                <a:t>Variances?</a:t>
              </a:r>
              <a:r>
                <a:rPr lang="en-US" sz="2000" kern="1200" dirty="0">
                  <a:solidFill>
                    <a:schemeClr val="bg1"/>
                  </a:solidFill>
                  <a:latin typeface="Calibri" panose="020F0502020204030204" pitchFamily="34" charset="0"/>
                </a:rPr>
                <a:t>?</a:t>
              </a:r>
            </a:p>
          </p:txBody>
        </p:sp>
      </p:grpSp>
      <p:sp>
        <p:nvSpPr>
          <p:cNvPr id="37" name="Rectangle 36"/>
          <p:cNvSpPr/>
          <p:nvPr/>
        </p:nvSpPr>
        <p:spPr>
          <a:xfrm>
            <a:off x="1034842" y="1808589"/>
            <a:ext cx="2826327" cy="400110"/>
          </a:xfrm>
          <a:prstGeom prst="rect">
            <a:avLst/>
          </a:prstGeom>
          <a:solidFill>
            <a:srgbClr val="BA9107"/>
          </a:solidFill>
        </p:spPr>
        <p:txBody>
          <a:bodyPr wrap="square">
            <a:spAutoFit/>
          </a:bodyPr>
          <a:lstStyle/>
          <a:p>
            <a:pPr algn="ctr" fontAlgn="base"/>
            <a:r>
              <a:rPr lang="en-US" sz="2000" b="1" dirty="0">
                <a:solidFill>
                  <a:schemeClr val="bg1"/>
                </a:solidFill>
                <a:latin typeface="Calibri" panose="020F0502020204030204" pitchFamily="34" charset="0"/>
              </a:rPr>
              <a:t>REVIEW CRITERIA</a:t>
            </a:r>
          </a:p>
        </p:txBody>
      </p:sp>
      <p:cxnSp>
        <p:nvCxnSpPr>
          <p:cNvPr id="38" name="Straight Connector 37"/>
          <p:cNvCxnSpPr/>
          <p:nvPr/>
        </p:nvCxnSpPr>
        <p:spPr>
          <a:xfrm flipH="1" flipV="1">
            <a:off x="1969269" y="1477703"/>
            <a:ext cx="461959" cy="201792"/>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5415017" y="1821791"/>
            <a:ext cx="2826327" cy="400110"/>
          </a:xfrm>
          <a:prstGeom prst="rect">
            <a:avLst/>
          </a:prstGeom>
          <a:solidFill>
            <a:srgbClr val="BA9107"/>
          </a:solidFill>
        </p:spPr>
        <p:txBody>
          <a:bodyPr wrap="square">
            <a:spAutoFit/>
          </a:bodyPr>
          <a:lstStyle/>
          <a:p>
            <a:pPr algn="ctr" fontAlgn="base"/>
            <a:r>
              <a:rPr lang="en-US" sz="2000" b="1" dirty="0">
                <a:solidFill>
                  <a:schemeClr val="bg1"/>
                </a:solidFill>
                <a:latin typeface="Calibri" panose="020F0502020204030204" pitchFamily="34" charset="0"/>
              </a:rPr>
              <a:t>VARIANCES</a:t>
            </a:r>
          </a:p>
        </p:txBody>
      </p:sp>
      <p:sp>
        <p:nvSpPr>
          <p:cNvPr id="48" name="TextBox 47"/>
          <p:cNvSpPr txBox="1"/>
          <p:nvPr/>
        </p:nvSpPr>
        <p:spPr>
          <a:xfrm>
            <a:off x="666116" y="2347273"/>
            <a:ext cx="3660877" cy="1569660"/>
          </a:xfrm>
          <a:prstGeom prst="rect">
            <a:avLst/>
          </a:prstGeom>
          <a:noFill/>
        </p:spPr>
        <p:txBody>
          <a:bodyPr wrap="square" rtlCol="0">
            <a:spAutoFit/>
          </a:bodyPr>
          <a:lstStyle/>
          <a:p>
            <a:pPr marL="342900" indent="-342900">
              <a:buFont typeface="+mj-lt"/>
              <a:buAutoNum type="arabicPeriod"/>
            </a:pPr>
            <a:r>
              <a:rPr lang="en-US" sz="1600" dirty="0">
                <a:latin typeface="Calibri" panose="020F0502020204030204" pitchFamily="34" charset="0"/>
              </a:rPr>
              <a:t>608(3)(a)Criteria</a:t>
            </a:r>
          </a:p>
          <a:p>
            <a:pPr marL="342900" indent="-342900">
              <a:buFont typeface="+mj-lt"/>
              <a:buAutoNum type="arabicPeriod"/>
            </a:pPr>
            <a:r>
              <a:rPr lang="en-US" sz="1600" dirty="0">
                <a:latin typeface="Calibri" panose="020F0502020204030204" pitchFamily="34" charset="0"/>
              </a:rPr>
              <a:t>Survey Requirements</a:t>
            </a:r>
          </a:p>
          <a:p>
            <a:pPr marL="342900" indent="-342900">
              <a:buFont typeface="+mj-lt"/>
              <a:buAutoNum type="arabicPeriod"/>
            </a:pPr>
            <a:r>
              <a:rPr lang="en-US" sz="1600" dirty="0">
                <a:latin typeface="Calibri" panose="020F0502020204030204" pitchFamily="34" charset="0"/>
              </a:rPr>
              <a:t>Subdivision Regulation Requirements</a:t>
            </a:r>
          </a:p>
          <a:p>
            <a:pPr marL="342900" indent="-342900">
              <a:buFont typeface="+mj-lt"/>
              <a:buAutoNum type="arabicPeriod"/>
            </a:pPr>
            <a:r>
              <a:rPr lang="en-US" sz="1600" dirty="0">
                <a:latin typeface="Calibri" panose="020F0502020204030204" pitchFamily="34" charset="0"/>
              </a:rPr>
              <a:t>Subdivision Review Procedures</a:t>
            </a:r>
          </a:p>
          <a:p>
            <a:pPr marL="342900" indent="-342900">
              <a:buFont typeface="+mj-lt"/>
              <a:buAutoNum type="arabicPeriod"/>
            </a:pPr>
            <a:r>
              <a:rPr lang="en-US" sz="1600" dirty="0">
                <a:latin typeface="Calibri" panose="020F0502020204030204" pitchFamily="34" charset="0"/>
              </a:rPr>
              <a:t>Utility Easements</a:t>
            </a:r>
          </a:p>
          <a:p>
            <a:pPr marL="342900" indent="-342900">
              <a:buFont typeface="+mj-lt"/>
              <a:buAutoNum type="arabicPeriod"/>
            </a:pPr>
            <a:r>
              <a:rPr lang="en-US" sz="1600" dirty="0">
                <a:latin typeface="Calibri" panose="020F0502020204030204" pitchFamily="34" charset="0"/>
              </a:rPr>
              <a:t>Legal and Physical Access  </a:t>
            </a:r>
          </a:p>
        </p:txBody>
      </p:sp>
      <p:sp>
        <p:nvSpPr>
          <p:cNvPr id="49" name="TextBox 48"/>
          <p:cNvSpPr txBox="1"/>
          <p:nvPr/>
        </p:nvSpPr>
        <p:spPr>
          <a:xfrm>
            <a:off x="422299" y="4907089"/>
            <a:ext cx="4216997" cy="1323439"/>
          </a:xfrm>
          <a:prstGeom prst="rect">
            <a:avLst/>
          </a:prstGeom>
          <a:noFill/>
        </p:spPr>
        <p:txBody>
          <a:bodyPr wrap="square" rtlCol="0">
            <a:spAutoFit/>
          </a:bodyPr>
          <a:lstStyle/>
          <a:p>
            <a:r>
              <a:rPr lang="en-US" sz="1600" dirty="0">
                <a:latin typeface="Calibri" panose="020F0502020204030204" pitchFamily="34" charset="0"/>
              </a:rPr>
              <a:t>Subdivision does not meet review criteria or impacts are significant </a:t>
            </a:r>
          </a:p>
          <a:p>
            <a:pPr algn="ctr"/>
            <a:r>
              <a:rPr lang="en-US" sz="1600" dirty="0">
                <a:latin typeface="Calibri" panose="020F0502020204030204" pitchFamily="34" charset="0"/>
              </a:rPr>
              <a:t>…AND…</a:t>
            </a:r>
          </a:p>
          <a:p>
            <a:r>
              <a:rPr lang="en-US" sz="1600" dirty="0">
                <a:latin typeface="Calibri" panose="020F0502020204030204" pitchFamily="34" charset="0"/>
              </a:rPr>
              <a:t>Conditions will bring subdivision into compliance and reduce impacts to acceptable levels </a:t>
            </a:r>
          </a:p>
        </p:txBody>
      </p:sp>
      <p:sp>
        <p:nvSpPr>
          <p:cNvPr id="50" name="TextBox 49"/>
          <p:cNvSpPr txBox="1"/>
          <p:nvPr/>
        </p:nvSpPr>
        <p:spPr>
          <a:xfrm>
            <a:off x="4975400" y="2310953"/>
            <a:ext cx="3801389" cy="1815882"/>
          </a:xfrm>
          <a:prstGeom prst="rect">
            <a:avLst/>
          </a:prstGeom>
          <a:noFill/>
        </p:spPr>
        <p:txBody>
          <a:bodyPr wrap="square" rtlCol="0">
            <a:spAutoFit/>
          </a:bodyPr>
          <a:lstStyle/>
          <a:p>
            <a:pPr marL="342900" indent="-342900">
              <a:buFont typeface="+mj-lt"/>
              <a:buAutoNum type="arabicPeriod"/>
            </a:pPr>
            <a:r>
              <a:rPr lang="en-US" sz="1600" dirty="0">
                <a:latin typeface="Calibri" panose="020F0502020204030204" pitchFamily="34" charset="0"/>
              </a:rPr>
              <a:t>Relaxation of requirements </a:t>
            </a:r>
          </a:p>
          <a:p>
            <a:pPr marL="342900" indent="-342900">
              <a:buFont typeface="+mj-lt"/>
              <a:buAutoNum type="arabicPeriod"/>
            </a:pPr>
            <a:r>
              <a:rPr lang="en-US" sz="1600" dirty="0">
                <a:latin typeface="Calibri" panose="020F0502020204030204" pitchFamily="34" charset="0"/>
              </a:rPr>
              <a:t>“Undue” hardship</a:t>
            </a:r>
          </a:p>
          <a:p>
            <a:pPr marL="342900" indent="-342900">
              <a:buFont typeface="+mj-lt"/>
              <a:buAutoNum type="arabicPeriod"/>
            </a:pPr>
            <a:r>
              <a:rPr lang="en-US" sz="1600" dirty="0">
                <a:latin typeface="Calibri" panose="020F0502020204030204" pitchFamily="34" charset="0"/>
              </a:rPr>
              <a:t>Economic hardship alone is insufficient</a:t>
            </a:r>
          </a:p>
          <a:p>
            <a:pPr marL="342900" indent="-342900">
              <a:buFont typeface="+mj-lt"/>
              <a:buAutoNum type="arabicPeriod"/>
            </a:pPr>
            <a:r>
              <a:rPr lang="en-US" sz="1600" dirty="0">
                <a:latin typeface="Calibri" panose="020F0502020204030204" pitchFamily="34" charset="0"/>
              </a:rPr>
              <a:t>Unique conditions on site</a:t>
            </a:r>
          </a:p>
          <a:p>
            <a:pPr marL="342900" indent="-342900">
              <a:buFont typeface="+mj-lt"/>
              <a:buAutoNum type="arabicPeriod"/>
            </a:pPr>
            <a:r>
              <a:rPr lang="en-US" sz="1600" dirty="0">
                <a:latin typeface="Calibri" panose="020F0502020204030204" pitchFamily="34" charset="0"/>
              </a:rPr>
              <a:t>Cannot violate other regulations, increase public costs, adversely affect public health or safety</a:t>
            </a:r>
          </a:p>
        </p:txBody>
      </p:sp>
      <p:sp>
        <p:nvSpPr>
          <p:cNvPr id="51" name="TextBox 50"/>
          <p:cNvSpPr txBox="1"/>
          <p:nvPr/>
        </p:nvSpPr>
        <p:spPr>
          <a:xfrm>
            <a:off x="4758403" y="4842446"/>
            <a:ext cx="4216997"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Calibri" panose="020F0502020204030204" pitchFamily="34" charset="0"/>
              </a:rPr>
              <a:t>Foundation of the recommendation</a:t>
            </a:r>
          </a:p>
          <a:p>
            <a:pPr marL="285750" indent="-285750">
              <a:buFont typeface="Arial" panose="020B0604020202020204" pitchFamily="34" charset="0"/>
              <a:buChar char="•"/>
            </a:pPr>
            <a:r>
              <a:rPr lang="en-US" sz="1600" u="sng" dirty="0">
                <a:latin typeface="Calibri" panose="020F0502020204030204" pitchFamily="34" charset="0"/>
              </a:rPr>
              <a:t>Facts</a:t>
            </a:r>
            <a:r>
              <a:rPr lang="en-US" sz="1600" dirty="0">
                <a:latin typeface="Calibri" panose="020F0502020204030204" pitchFamily="34" charset="0"/>
              </a:rPr>
              <a:t>:  Present facts for each criterion</a:t>
            </a:r>
          </a:p>
          <a:p>
            <a:pPr marL="285750" indent="-285750">
              <a:buFont typeface="Arial" panose="020B0604020202020204" pitchFamily="34" charset="0"/>
              <a:buChar char="•"/>
            </a:pPr>
            <a:r>
              <a:rPr lang="en-US" sz="1600" u="sng" dirty="0">
                <a:latin typeface="Calibri" panose="020F0502020204030204" pitchFamily="34" charset="0"/>
              </a:rPr>
              <a:t>Conclusions</a:t>
            </a:r>
            <a:r>
              <a:rPr lang="en-US" sz="1600" dirty="0">
                <a:latin typeface="Calibri" panose="020F0502020204030204" pitchFamily="34" charset="0"/>
              </a:rPr>
              <a:t>: for each criterion “Subdivision meets/does not meet criteria </a:t>
            </a:r>
            <a:r>
              <a:rPr lang="en-US" sz="1600" u="sng" dirty="0">
                <a:latin typeface="Calibri" panose="020F0502020204030204" pitchFamily="34" charset="0"/>
              </a:rPr>
              <a:t>because [insert fact-based reason]</a:t>
            </a:r>
          </a:p>
        </p:txBody>
      </p:sp>
      <p:cxnSp>
        <p:nvCxnSpPr>
          <p:cNvPr id="32" name="Straight Connector 31"/>
          <p:cNvCxnSpPr/>
          <p:nvPr/>
        </p:nvCxnSpPr>
        <p:spPr>
          <a:xfrm rot="7800000" flipH="1" flipV="1">
            <a:off x="3517480" y="1417678"/>
            <a:ext cx="461959" cy="201792"/>
          </a:xfrm>
          <a:prstGeom prst="line">
            <a:avLst/>
          </a:prstGeom>
          <a:ln w="28575">
            <a:solidFill>
              <a:srgbClr val="8A7A67"/>
            </a:solidFill>
            <a:prstDash val="sysDot"/>
          </a:ln>
        </p:spPr>
        <p:style>
          <a:lnRef idx="1">
            <a:schemeClr val="accent1"/>
          </a:lnRef>
          <a:fillRef idx="0">
            <a:schemeClr val="accent1"/>
          </a:fillRef>
          <a:effectRef idx="0">
            <a:schemeClr val="accent1"/>
          </a:effectRef>
          <a:fontRef idx="minor">
            <a:schemeClr val="tx1"/>
          </a:fontRef>
        </p:style>
      </p:cxnSp>
      <p:pic>
        <p:nvPicPr>
          <p:cNvPr id="33" name="Audio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4675143"/>
      </p:ext>
    </p:extLst>
  </p:cSld>
  <p:clrMapOvr>
    <a:masterClrMapping/>
  </p:clrMapOvr>
  <mc:AlternateContent xmlns:mc="http://schemas.openxmlformats.org/markup-compatibility/2006" xmlns:p14="http://schemas.microsoft.com/office/powerpoint/2010/main">
    <mc:Choice Requires="p14">
      <p:transition spd="slow" p14:dur="2000" advTm="98983"/>
    </mc:Choice>
    <mc:Fallback xmlns="">
      <p:transition spd="slow" advTm="9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EA9703-5D93-4F36-8804-92797EF8506D}" vid="{A13FA839-B5A4-4B32-90D7-66FAA6A3C5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20328</TotalTime>
  <Words>5778</Words>
  <Application>Microsoft Office PowerPoint</Application>
  <PresentationFormat>On-screen Show (4:3)</PresentationFormat>
  <Paragraphs>575</Paragraphs>
  <Slides>17</Slides>
  <Notes>16</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Gotham Book</vt:lpstr>
      <vt:lpstr>HelveticaNeueLT Std Lt</vt:lpstr>
      <vt:lpstr>Segoe UI</vt:lpstr>
      <vt:lpstr>Symbol</vt:lpstr>
      <vt:lpstr>Wingdings</vt:lpstr>
      <vt:lpstr>Office Theme</vt:lpstr>
      <vt:lpstr>Planning Boards: An Introduction to the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 Based Codes</dc:title>
  <dc:creator>Jessica Holdren</dc:creator>
  <cp:lastModifiedBy>April Derbyshire</cp:lastModifiedBy>
  <cp:revision>281</cp:revision>
  <dcterms:created xsi:type="dcterms:W3CDTF">2020-05-27T17:56:36Z</dcterms:created>
  <dcterms:modified xsi:type="dcterms:W3CDTF">2023-11-27T15:46:33Z</dcterms:modified>
</cp:coreProperties>
</file>