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1" r:id="rId3"/>
    <p:sldId id="272" r:id="rId4"/>
    <p:sldId id="275" r:id="rId5"/>
    <p:sldId id="276" r:id="rId6"/>
    <p:sldId id="260" r:id="rId7"/>
    <p:sldId id="273" r:id="rId8"/>
    <p:sldId id="279" r:id="rId9"/>
    <p:sldId id="274" r:id="rId10"/>
    <p:sldId id="259" r:id="rId11"/>
    <p:sldId id="265" r:id="rId12"/>
    <p:sldId id="277" r:id="rId13"/>
    <p:sldId id="261" r:id="rId14"/>
    <p:sldId id="269" r:id="rId15"/>
    <p:sldId id="266" r:id="rId16"/>
    <p:sldId id="278" r:id="rId17"/>
    <p:sldId id="268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2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86395" autoAdjust="0"/>
  </p:normalViewPr>
  <p:slideViewPr>
    <p:cSldViewPr snapToGrid="0">
      <p:cViewPr varScale="1">
        <p:scale>
          <a:sx n="98" d="100"/>
          <a:sy n="98" d="100"/>
        </p:scale>
        <p:origin x="13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E6363-C1F6-4178-9B5E-7A8687C4BFEA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BCA39-50A0-46DC-8753-B6DE7D83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9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9D183E-C7DA-4539-9A61-776349C5BD1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2441B4-6CB8-4CC3-8359-DAF97B2C6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7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Thank you for taking the time to come back for vouchers and a</a:t>
            </a:r>
            <a:r>
              <a:rPr lang="en-US" baseline="0" dirty="0"/>
              <a:t> short training.</a:t>
            </a:r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Your WIC packet</a:t>
            </a:r>
            <a:r>
              <a:rPr lang="en-US" baseline="0" dirty="0"/>
              <a:t> has information on market location and hours, list of local farmers who can accept vouchers, other counties participating in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441B4-6CB8-4CC3-8359-DAF97B2C6B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94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So if you’re busy camping or traveling to or through these area through the end of September, you can use your vouchers if they have farmers market; again just look for the WIC poster.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Here is a list counties in the state that have their own farmers market or WIC approved farmers.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441B4-6CB8-4CC3-8359-DAF97B2C6B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36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441B4-6CB8-4CC3-8359-DAF97B2C6B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04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Fruits and vegetables are only</a:t>
            </a:r>
            <a:r>
              <a:rPr lang="en-US" baseline="0" dirty="0"/>
              <a:t> approved, items like: baked goods, cheese, crafts, eggs, honey, juice, nuts and plants (herb or vegetable) are not approved.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You will receive a copy of this list and a farmer will have it posted on their stand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441B4-6CB8-4CC3-8359-DAF97B2C6B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00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Missoula Community Food &amp; Agriculture Coalition created a handout of many foods grown or raised in MT.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</a:t>
            </a:r>
            <a:r>
              <a:rPr lang="en-US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cross referenced their list with the WIC approved produce and created this handout that lists both season and WIC approved produce in season, those foods are colored and underlined with a star on this handout you’ll receive.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 you can see, not a ton of produce in June that is why we waited to issue benefits in July.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solidFill>
                  <a:srgbClr val="FF0000"/>
                </a:solidFill>
              </a:rPr>
              <a:t>If you visit a market once and don’t have luck with produce, do not be discouraged, try another time or check out another market.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solidFill>
                  <a:srgbClr val="FF0000"/>
                </a:solidFill>
              </a:rPr>
              <a:t>It’s best to visit the markets as soon as they open whichever day instead of visiting close to ending/closing when less produce could be already sold or unavailable.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441B4-6CB8-4CC3-8359-DAF97B2C6B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07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Quick tidbit on using SNAP (or Food Stamps) at farmers</a:t>
            </a:r>
            <a:r>
              <a:rPr lang="en-US" baseline="0" dirty="0"/>
              <a:t> market if you’re on it.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If you’re not on SNAP and want to apply, brochures with the link to apply online are on the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441B4-6CB8-4CC3-8359-DAF97B2C6B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36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441B4-6CB8-4CC3-8359-DAF97B2C6B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01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Help yourself to some info on adding more fruits or vegetables in your day</a:t>
            </a:r>
            <a:r>
              <a:rPr lang="en-US" baseline="0" dirty="0"/>
              <a:t> and one on fruit/veggie recipe.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(if </a:t>
            </a:r>
            <a:r>
              <a:rPr lang="en-US" baseline="0"/>
              <a:t>still available) Sprout </a:t>
            </a:r>
            <a:r>
              <a:rPr lang="en-US" baseline="0" dirty="0"/>
              <a:t>magazine has some amazing bits on: snacks, herbs and spices, make your own applesauce, salad dressing, pasta sauces and garlic bread, mix &amp; match smoothies, vegetable minestrone, any veggie frittata and growing your own garlic indoors!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441B4-6CB8-4CC3-8359-DAF97B2C6B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64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441B4-6CB8-4CC3-8359-DAF97B2C6B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29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441B4-6CB8-4CC3-8359-DAF97B2C6B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64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441B4-6CB8-4CC3-8359-DAF97B2C6B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5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(GO</a:t>
            </a:r>
            <a:r>
              <a:rPr lang="en-US" baseline="0" dirty="0"/>
              <a:t> OVER EXAMPLE) “So if you’re pregnant, have 2 kids under 5 and a 9 </a:t>
            </a:r>
            <a:r>
              <a:rPr lang="en-US" baseline="0" dirty="0" err="1"/>
              <a:t>mo</a:t>
            </a:r>
            <a:r>
              <a:rPr lang="en-US" baseline="0" dirty="0"/>
              <a:t> old, your family would receive $120 worth of FM </a:t>
            </a:r>
            <a:r>
              <a:rPr lang="en-US" baseline="0" dirty="0" err="1"/>
              <a:t>vouchrers</a:t>
            </a:r>
            <a:r>
              <a:rPr lang="en-US" baseline="0" dirty="0"/>
              <a:t>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441B4-6CB8-4CC3-8359-DAF97B2C6B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45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(READ ALL SHORTENED</a:t>
            </a:r>
            <a:r>
              <a:rPr lang="en-US" baseline="0" dirty="0">
                <a:solidFill>
                  <a:srgbClr val="FF0000"/>
                </a:solidFill>
              </a:rPr>
              <a:t> POINT – full points below)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1200" i="1" dirty="0"/>
              <a:t>· No replacement vouchers can be re-issued if lost, stolen or destroyed; treat these like cash.</a:t>
            </a:r>
          </a:p>
          <a:p>
            <a:r>
              <a:rPr lang="en-US" sz="1200" i="1" dirty="0"/>
              <a:t>· You do not need to provide identification (ID, WIC packet, card, booklet, </a:t>
            </a:r>
            <a:r>
              <a:rPr lang="en-US" sz="1200" i="1" dirty="0" err="1"/>
              <a:t>etc</a:t>
            </a:r>
            <a:r>
              <a:rPr lang="en-US" sz="1200" i="1" dirty="0"/>
              <a:t>).</a:t>
            </a:r>
          </a:p>
          <a:p>
            <a:r>
              <a:rPr lang="en-US" sz="1200" i="1" dirty="0"/>
              <a:t>· </a:t>
            </a:r>
            <a:r>
              <a:rPr lang="en-US" sz="1200" i="1" u="sng" dirty="0"/>
              <a:t>Use vouchers before Monday September 30, 2019</a:t>
            </a:r>
            <a:r>
              <a:rPr lang="en-US" sz="1200" i="1" dirty="0"/>
              <a:t> (Saturday September 28th in Kalispell would be the last market to use them at).</a:t>
            </a:r>
          </a:p>
          <a:p>
            <a:r>
              <a:rPr lang="en-US" sz="1200" i="1" dirty="0"/>
              <a:t>· More than one voucher can be used in one shopping visit.</a:t>
            </a:r>
          </a:p>
          <a:p>
            <a:r>
              <a:rPr lang="en-US" sz="1200" i="1" dirty="0"/>
              <a:t>· No change can be given if the full $5 amount is not used.</a:t>
            </a:r>
          </a:p>
          <a:p>
            <a:r>
              <a:rPr lang="en-US" sz="1200" i="1" dirty="0"/>
              <a:t>· Any amount over $5 can be used with another voucher or be paid out-of-pocket.</a:t>
            </a:r>
          </a:p>
          <a:p>
            <a:r>
              <a:rPr lang="en-US" sz="1200" i="1" dirty="0"/>
              <a:t>· Sign the benefit before you leave.</a:t>
            </a:r>
          </a:p>
          <a:p>
            <a:r>
              <a:rPr lang="en-US" sz="1200" i="1" dirty="0"/>
              <a:t>· No IOU’s, rain checks and refunds if forgot or lost vouchers while shopping.</a:t>
            </a:r>
          </a:p>
          <a:p>
            <a:r>
              <a:rPr lang="en-US" sz="1200" i="1" dirty="0"/>
              <a:t>· Buy only WIC approved fruits and vegetables (use the “Farm Eligible Food List” attached as a guide)</a:t>
            </a:r>
          </a:p>
          <a:p>
            <a:pPr marL="174708" indent="-174708" defTabSz="931774">
              <a:buFont typeface="Arial" panose="020B0604020202020204" pitchFamily="34" charset="0"/>
              <a:buChar char="•"/>
            </a:pPr>
            <a:endParaRPr lang="en-US" baseline="0" dirty="0">
              <a:solidFill>
                <a:srgbClr val="FF0000"/>
              </a:solidFill>
            </a:endParaRPr>
          </a:p>
          <a:p>
            <a:pPr marL="174708" indent="-174708" defTabSz="931774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Redemption or use of vouchers</a:t>
            </a:r>
            <a:r>
              <a:rPr lang="en-US" baseline="0" dirty="0">
                <a:solidFill>
                  <a:srgbClr val="FF0000"/>
                </a:solidFill>
              </a:rPr>
              <a:t> was low last year, so please try to use all of your vouchers so WIC can continue this amazing program.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Due to the limited amount of vouchers, if</a:t>
            </a:r>
            <a:r>
              <a:rPr lang="en-US" baseline="0" dirty="0">
                <a:solidFill>
                  <a:srgbClr val="FF0000"/>
                </a:solidFill>
              </a:rPr>
              <a:t> you are unable to use any vouchers, please return them to the clinic here or </a:t>
            </a:r>
            <a:r>
              <a:rPr lang="en-US" baseline="0" dirty="0" err="1">
                <a:solidFill>
                  <a:srgbClr val="FF0000"/>
                </a:solidFill>
              </a:rPr>
              <a:t>CFalls</a:t>
            </a:r>
            <a:r>
              <a:rPr lang="en-US" baseline="0" dirty="0">
                <a:solidFill>
                  <a:srgbClr val="FF0000"/>
                </a:solidFill>
              </a:rPr>
              <a:t> so we can give to another family after we run out of vouchers.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441B4-6CB8-4CC3-8359-DAF97B2C6B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77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441B4-6CB8-4CC3-8359-DAF97B2C6B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41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441B4-6CB8-4CC3-8359-DAF97B2C6B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66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Some WIC farmers may not </a:t>
            </a:r>
            <a:r>
              <a:rPr lang="en-US" baseline="0" dirty="0"/>
              <a:t>have a banner with their name, so to know if they can accept WIC vouchers, </a:t>
            </a:r>
            <a:r>
              <a:rPr lang="en-US" dirty="0"/>
              <a:t>LOOK FOR THIS POSTER (point)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Again, </a:t>
            </a:r>
            <a:r>
              <a:rPr lang="en-US" baseline="0" dirty="0"/>
              <a:t>if you see other farmers not listed on your paper and they have this poster, you can shop at their stand.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A</a:t>
            </a:r>
            <a:r>
              <a:rPr lang="en-US" dirty="0"/>
              <a:t>ny</a:t>
            </a:r>
            <a:r>
              <a:rPr lang="en-US" baseline="0" dirty="0"/>
              <a:t> farmer in the state with this poster is WIC approved and can accept your vouchers!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441B4-6CB8-4CC3-8359-DAF97B2C6B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0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r>
              <a:rPr lang="en-US"/>
              <a:t>6/24/2019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6/24/2019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6/24/2019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phhs.mt.gov/Portals/85/publichealth/documents/WIC/Retailers/Farm%20Direct/FY19FarmDirectListofFarmers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2022 wic </a:t>
            </a:r>
            <a:br>
              <a:rPr lang="en-US" dirty="0"/>
            </a:br>
            <a:r>
              <a:rPr lang="en-US" dirty="0"/>
              <a:t>Farmers market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100" dirty="0"/>
              <a:t>FLATHEAD CITY-COUNTY HEALTH DEPT</a:t>
            </a:r>
            <a:br>
              <a:rPr lang="en-US" sz="3100" dirty="0"/>
            </a:br>
            <a:r>
              <a:rPr lang="en-US" sz="3100" dirty="0"/>
              <a:t>WIC OFFICE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6/22/2022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46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45652"/>
          </a:xfrm>
        </p:spPr>
        <p:txBody>
          <a:bodyPr>
            <a:normAutofit fontScale="90000"/>
          </a:bodyPr>
          <a:lstStyle/>
          <a:p>
            <a:r>
              <a:rPr lang="en-US" dirty="0"/>
              <a:t>2022 FARMERS MARKET poster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6146" t="15926" r="25833" b="5741"/>
          <a:stretch/>
        </p:blipFill>
        <p:spPr>
          <a:xfrm>
            <a:off x="707897" y="1230284"/>
            <a:ext cx="3263877" cy="5132416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911511" y="2847976"/>
            <a:ext cx="5277000" cy="351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500" b="1" dirty="0"/>
              <a:t>Any WIC authorized farmer in the state of Montana with this sign can accept your vouchers!</a:t>
            </a:r>
            <a:endParaRPr lang="en-US" sz="3500" dirty="0"/>
          </a:p>
          <a:p>
            <a:r>
              <a:rPr lang="en-US" dirty="0"/>
              <a:t> 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4442543" y="1493028"/>
            <a:ext cx="2072557" cy="916797"/>
          </a:xfrm>
          <a:prstGeom prst="leftArrow">
            <a:avLst>
              <a:gd name="adj1" fmla="val 50000"/>
              <a:gd name="adj2" fmla="val 58333"/>
            </a:avLst>
          </a:prstGeom>
          <a:solidFill>
            <a:srgbClr val="F2C949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637146" y="1562378"/>
            <a:ext cx="5292852" cy="847447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LOOK FOR THIS POSTER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6/22/2022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8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45652"/>
          </a:xfrm>
        </p:spPr>
        <p:txBody>
          <a:bodyPr>
            <a:normAutofit fontScale="90000"/>
          </a:bodyPr>
          <a:lstStyle/>
          <a:p>
            <a:r>
              <a:rPr lang="en-US" dirty="0"/>
              <a:t>2022 FARMERS MARKET IN OTHER COUNTIES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6146" t="15926" r="25833" b="5741"/>
          <a:stretch/>
        </p:blipFill>
        <p:spPr>
          <a:xfrm>
            <a:off x="707897" y="1230284"/>
            <a:ext cx="3263877" cy="5132416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466073" y="1345163"/>
            <a:ext cx="6963928" cy="513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lvl="1"/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lvl="1"/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000344"/>
              </p:ext>
            </p:extLst>
          </p:nvPr>
        </p:nvGraphicFramePr>
        <p:xfrm>
          <a:off x="4333726" y="1230284"/>
          <a:ext cx="6794522" cy="4804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028">
                  <a:extLst>
                    <a:ext uri="{9D8B030D-6E8A-4147-A177-3AD203B41FA5}">
                      <a16:colId xmlns:a16="http://schemas.microsoft.com/office/drawing/2014/main" val="2858561517"/>
                    </a:ext>
                  </a:extLst>
                </a:gridCol>
                <a:gridCol w="5277494">
                  <a:extLst>
                    <a:ext uri="{9D8B030D-6E8A-4147-A177-3AD203B41FA5}">
                      <a16:colId xmlns:a16="http://schemas.microsoft.com/office/drawing/2014/main" val="1643397985"/>
                    </a:ext>
                  </a:extLst>
                </a:gridCol>
              </a:tblGrid>
              <a:tr h="329012">
                <a:tc>
                  <a:txBody>
                    <a:bodyPr/>
                    <a:lstStyle/>
                    <a:p>
                      <a:r>
                        <a:rPr lang="en-US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127654"/>
                  </a:ext>
                </a:extLst>
              </a:tr>
              <a:tr h="233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Bridger, Joliet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166259"/>
                  </a:ext>
                </a:extLst>
              </a:tr>
              <a:tr h="233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Cascade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Belt, Great Falls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188766"/>
                  </a:ext>
                </a:extLst>
              </a:tr>
              <a:tr h="233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Gallatin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Bozeman, Willow Creek, Three Forks, Belgrade, Manhattan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532433"/>
                  </a:ext>
                </a:extLst>
              </a:tr>
              <a:tr h="233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Golden Valley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Ryegate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049279"/>
                  </a:ext>
                </a:extLst>
              </a:tr>
              <a:tr h="233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Arlee, St. Ignatius,</a:t>
                      </a:r>
                      <a:r>
                        <a:rPr lang="en-US" sz="1100" baseline="0" dirty="0"/>
                        <a:t> Dayton, Big Arm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283865"/>
                  </a:ext>
                </a:extLst>
              </a:tr>
              <a:tr h="261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Lewis and Clark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Helena, Wolf Creek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070677"/>
                  </a:ext>
                </a:extLst>
              </a:tr>
              <a:tr h="261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Meagher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White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baseline="0" dirty="0" err="1"/>
                        <a:t>Sulfphur</a:t>
                      </a:r>
                      <a:r>
                        <a:rPr lang="en-US" sz="1100" baseline="0" dirty="0"/>
                        <a:t> Springs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368529"/>
                  </a:ext>
                </a:extLst>
              </a:tr>
              <a:tr h="261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Missoula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Missoula, Frenchtown, </a:t>
                      </a:r>
                      <a:r>
                        <a:rPr lang="en-US" sz="1100" dirty="0" err="1"/>
                        <a:t>Huson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199646"/>
                  </a:ext>
                </a:extLst>
              </a:tr>
              <a:tr h="261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Emigrant, Livingston, </a:t>
                      </a:r>
                      <a:r>
                        <a:rPr lang="en-US" sz="1100" dirty="0" err="1"/>
                        <a:t>Wilsall</a:t>
                      </a:r>
                      <a:r>
                        <a:rPr lang="en-US" sz="1100" dirty="0"/>
                        <a:t>, Clark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509443"/>
                  </a:ext>
                </a:extLst>
              </a:tr>
              <a:tr h="261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Pondera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Ledger, Conrad, Valier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483049"/>
                  </a:ext>
                </a:extLst>
              </a:tr>
              <a:tr h="261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Ravalli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Hamilton, Stevensville, Florence, Victor, Corvallis, Darby, </a:t>
                      </a:r>
                      <a:r>
                        <a:rPr lang="en-US" sz="1100" dirty="0" err="1"/>
                        <a:t>Pinesdale</a:t>
                      </a:r>
                      <a:r>
                        <a:rPr lang="en-US" sz="1100" dirty="0"/>
                        <a:t>, Bonner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842899"/>
                  </a:ext>
                </a:extLst>
              </a:tr>
              <a:tr h="261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Richland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Savage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981500"/>
                  </a:ext>
                </a:extLst>
              </a:tr>
              <a:tr h="261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Sanders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Dixon, Paradise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717120"/>
                  </a:ext>
                </a:extLst>
              </a:tr>
              <a:tr h="261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Stillwater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Columbus, Park 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216188"/>
                  </a:ext>
                </a:extLst>
              </a:tr>
              <a:tr h="261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Teton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Pendroy</a:t>
                      </a:r>
                      <a:r>
                        <a:rPr lang="en-US" sz="1100" dirty="0"/>
                        <a:t>, Choteau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720415"/>
                  </a:ext>
                </a:extLst>
              </a:tr>
              <a:tr h="261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Wheatland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Harlowton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747867"/>
                  </a:ext>
                </a:extLst>
              </a:tr>
              <a:tr h="261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Billings, Laurel, Broadview, Shepherd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905255"/>
                  </a:ext>
                </a:extLst>
              </a:tr>
            </a:tbl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88"/>
            <a:ext cx="7323138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https://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hlinkClick r:id="rId4"/>
              </a:rPr>
              <a:t>dphhs.mt.gov/Portals/85/publichealth/documents/WIC/Retailers/Farm%20Direct/FY19FarmDirectListofFarmers.pdf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6/22/2022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6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my vouchers be used for?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FRUITS AND VEGETABLES ONLY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6/22/2022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3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807665"/>
              </p:ext>
            </p:extLst>
          </p:nvPr>
        </p:nvGraphicFramePr>
        <p:xfrm>
          <a:off x="516750" y="1199363"/>
          <a:ext cx="418623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829165" imgH="7543680" progId="AcroExch.Document.DC">
                  <p:embed/>
                </p:oleObj>
              </mc:Choice>
              <mc:Fallback>
                <p:oleObj name="Acrobat Document" r:id="rId3" imgW="5829165" imgH="75436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6750" y="1199363"/>
                        <a:ext cx="4186237" cy="541813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45652"/>
          </a:xfrm>
        </p:spPr>
        <p:txBody>
          <a:bodyPr>
            <a:normAutofit fontScale="90000"/>
          </a:bodyPr>
          <a:lstStyle/>
          <a:p>
            <a:r>
              <a:rPr lang="en-US" dirty="0"/>
              <a:t>2022 approved fruits and vegetables</a:t>
            </a:r>
          </a:p>
        </p:txBody>
      </p:sp>
      <p:sp>
        <p:nvSpPr>
          <p:cNvPr id="4" name="Oval 3"/>
          <p:cNvSpPr/>
          <p:nvPr/>
        </p:nvSpPr>
        <p:spPr>
          <a:xfrm>
            <a:off x="-119410" y="1945014"/>
            <a:ext cx="4985469" cy="320222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6184" y="4929809"/>
            <a:ext cx="4233732" cy="9872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027784" y="2133688"/>
            <a:ext cx="6772259" cy="74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Approved fruits &amp; vegetables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910548" y="4839550"/>
            <a:ext cx="6772259" cy="74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NON-APPROVED ITEMS</a:t>
            </a:r>
          </a:p>
        </p:txBody>
      </p:sp>
      <p:sp>
        <p:nvSpPr>
          <p:cNvPr id="16" name="Left Arrow 15"/>
          <p:cNvSpPr/>
          <p:nvPr/>
        </p:nvSpPr>
        <p:spPr>
          <a:xfrm>
            <a:off x="5192202" y="3164333"/>
            <a:ext cx="5936046" cy="1105231"/>
          </a:xfrm>
          <a:prstGeom prst="leftArrow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5027784" y="5423452"/>
            <a:ext cx="4545586" cy="610523"/>
          </a:xfrm>
          <a:prstGeom prst="lef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6/22/2022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4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45652"/>
          </a:xfrm>
        </p:spPr>
        <p:txBody>
          <a:bodyPr>
            <a:normAutofit fontScale="90000"/>
          </a:bodyPr>
          <a:lstStyle/>
          <a:p>
            <a:r>
              <a:rPr lang="en-US" dirty="0"/>
              <a:t>2022 fruits &amp; vegetables in season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156" t="38185" r="32656" b="7174"/>
          <a:stretch/>
        </p:blipFill>
        <p:spPr>
          <a:xfrm>
            <a:off x="783246" y="1314638"/>
            <a:ext cx="5426486" cy="51816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5156" t="20140" r="32656" b="61816"/>
          <a:stretch/>
        </p:blipFill>
        <p:spPr>
          <a:xfrm>
            <a:off x="-2336798" y="-3671367"/>
            <a:ext cx="10523704" cy="33185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15016" y="2249973"/>
            <a:ext cx="4735773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Lots of foods in Summer in Fall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Visit market as soon as opens, not close to ending/closing </a:t>
            </a:r>
          </a:p>
          <a:p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luck first visit? Try again!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6/22/2022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SNAP DOLLARS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6/22/2022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16295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Receive a  dollar-for-dollar match to spend on fruits and veggies at the Columbia Falls, Kalispell and Whitefish Farmers Markets – ask about maximum  match amount. </a:t>
            </a:r>
          </a:p>
          <a:p>
            <a:r>
              <a:rPr lang="en-US" dirty="0"/>
              <a:t>Eligible for up to $20 per market, every week throughout the summer!    </a:t>
            </a:r>
          </a:p>
        </p:txBody>
      </p:sp>
    </p:spTree>
    <p:extLst>
      <p:ext uri="{BB962C8B-B14F-4D97-AF65-F5344CB8AC3E}">
        <p14:creationId xmlns:p14="http://schemas.microsoft.com/office/powerpoint/2010/main" val="162675936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text 406-890-3231 or 406-890-3056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6/22/2022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85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and enjoy!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HAVE A GREAT SUMMER!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6/22/2022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8788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ELIGIBLE FOR VOUCHERS?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8855152" cy="1066800"/>
          </a:xfrm>
        </p:spPr>
        <p:txBody>
          <a:bodyPr/>
          <a:lstStyle/>
          <a:p>
            <a:r>
              <a:rPr lang="en-US" dirty="0"/>
              <a:t>Participants currently receiving WIC benefits except infants under 4 </a:t>
            </a:r>
            <a:r>
              <a:rPr lang="en-US" dirty="0" err="1"/>
              <a:t>mo</a:t>
            </a:r>
            <a:r>
              <a:rPr lang="en-US" dirty="0"/>
              <a:t> of age during season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6/22/2022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0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ELIGBILITY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996282"/>
            <a:ext cx="10058400" cy="4050792"/>
          </a:xfrm>
        </p:spPr>
        <p:txBody>
          <a:bodyPr>
            <a:normAutofit/>
          </a:bodyPr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u="sng" dirty="0"/>
              <a:t>Have to have a current and active certification (receiving WIC benefits)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CHILDREN 1-5 years old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INFANTS 4 months and older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PREGNANT WOMEN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POST PARTUM WOMEN </a:t>
            </a:r>
          </a:p>
          <a:p>
            <a:pPr marL="449028" lvl="1" indent="-174708">
              <a:buFont typeface="Arial" panose="020B0604020202020204" pitchFamily="34" charset="0"/>
              <a:buChar char="•"/>
            </a:pPr>
            <a:r>
              <a:rPr lang="en-US" dirty="0"/>
              <a:t>Breastfeeding (fully, substantially, partially)</a:t>
            </a:r>
          </a:p>
          <a:p>
            <a:pPr marL="449028" lvl="1" indent="-174708">
              <a:buFont typeface="Arial" panose="020B0604020202020204" pitchFamily="34" charset="0"/>
              <a:buChar char="•"/>
            </a:pPr>
            <a:r>
              <a:rPr lang="en-US" dirty="0"/>
              <a:t>Non-Breastfeeding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9848" y="2408084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Who is eligible: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6/22/2022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VOUCHERS CAN A FAMILY RECEIVE?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$30 per eligible person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6/22/2022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7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4565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</a:t>
            </a:r>
          </a:p>
        </p:txBody>
      </p:sp>
      <p:pic>
        <p:nvPicPr>
          <p:cNvPr id="18" name="Picture 2" descr="2018 MT F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3496" r="3385" b="20932"/>
          <a:stretch/>
        </p:blipFill>
        <p:spPr bwMode="auto">
          <a:xfrm>
            <a:off x="1069848" y="2325527"/>
            <a:ext cx="2345990" cy="813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598219" y="5627282"/>
            <a:ext cx="10449396" cy="9245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1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$120 </a:t>
            </a: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THIS FAMILY</a:t>
            </a:r>
          </a:p>
        </p:txBody>
      </p:sp>
      <p:pic>
        <p:nvPicPr>
          <p:cNvPr id="17" name="Picture 2" descr="2018 MT F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3496" r="3385" b="20932"/>
          <a:stretch/>
        </p:blipFill>
        <p:spPr bwMode="auto">
          <a:xfrm>
            <a:off x="1222248" y="2477927"/>
            <a:ext cx="2345990" cy="813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2018 MT F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3496" r="3385" b="20932"/>
          <a:stretch/>
        </p:blipFill>
        <p:spPr bwMode="auto">
          <a:xfrm>
            <a:off x="1367158" y="2603182"/>
            <a:ext cx="2345990" cy="813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2018 MT F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3496" r="3385" b="20932"/>
          <a:stretch/>
        </p:blipFill>
        <p:spPr bwMode="auto">
          <a:xfrm>
            <a:off x="1519558" y="2755582"/>
            <a:ext cx="2345990" cy="813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2018 MT F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3496" r="3385" b="20932"/>
          <a:stretch/>
        </p:blipFill>
        <p:spPr bwMode="auto">
          <a:xfrm>
            <a:off x="1671958" y="2907982"/>
            <a:ext cx="2345990" cy="813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2018 MT F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3496" r="3385" b="20932"/>
          <a:stretch/>
        </p:blipFill>
        <p:spPr bwMode="auto">
          <a:xfrm>
            <a:off x="1824358" y="3060382"/>
            <a:ext cx="2345990" cy="813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340421" y="1397934"/>
            <a:ext cx="10449396" cy="9245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pregnant + 2 CHILDREN + 4 MO. OLD</a:t>
            </a:r>
          </a:p>
        </p:txBody>
      </p:sp>
      <p:pic>
        <p:nvPicPr>
          <p:cNvPr id="35" name="Picture 2" descr="2018 MT F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3496" r="3385" b="20932"/>
          <a:stretch/>
        </p:blipFill>
        <p:spPr bwMode="auto">
          <a:xfrm>
            <a:off x="4461104" y="2325527"/>
            <a:ext cx="2345990" cy="813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2018 MT F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3496" r="3385" b="20932"/>
          <a:stretch/>
        </p:blipFill>
        <p:spPr bwMode="auto">
          <a:xfrm>
            <a:off x="4613504" y="2477927"/>
            <a:ext cx="2345990" cy="813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2018 MT F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3496" r="3385" b="20932"/>
          <a:stretch/>
        </p:blipFill>
        <p:spPr bwMode="auto">
          <a:xfrm>
            <a:off x="4758414" y="2603182"/>
            <a:ext cx="2345990" cy="813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2018 MT F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3496" r="3385" b="20932"/>
          <a:stretch/>
        </p:blipFill>
        <p:spPr bwMode="auto">
          <a:xfrm>
            <a:off x="4910814" y="2755582"/>
            <a:ext cx="2345990" cy="813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2018 MT F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3496" r="3385" b="20932"/>
          <a:stretch/>
        </p:blipFill>
        <p:spPr bwMode="auto">
          <a:xfrm>
            <a:off x="5063214" y="2907982"/>
            <a:ext cx="2345990" cy="813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2018 MT F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3496" r="3385" b="20932"/>
          <a:stretch/>
        </p:blipFill>
        <p:spPr bwMode="auto">
          <a:xfrm>
            <a:off x="5215614" y="3060382"/>
            <a:ext cx="2345990" cy="813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2018 MT F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3496" r="3385" b="20932"/>
          <a:stretch/>
        </p:blipFill>
        <p:spPr bwMode="auto">
          <a:xfrm>
            <a:off x="4461104" y="4003540"/>
            <a:ext cx="2345990" cy="813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2018 MT F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3496" r="3385" b="20932"/>
          <a:stretch/>
        </p:blipFill>
        <p:spPr bwMode="auto">
          <a:xfrm>
            <a:off x="4613504" y="4155940"/>
            <a:ext cx="2345990" cy="813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 descr="2018 MT F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3496" r="3385" b="20932"/>
          <a:stretch/>
        </p:blipFill>
        <p:spPr bwMode="auto">
          <a:xfrm>
            <a:off x="4758414" y="4281195"/>
            <a:ext cx="2345990" cy="813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2018 MT F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3496" r="3385" b="20932"/>
          <a:stretch/>
        </p:blipFill>
        <p:spPr bwMode="auto">
          <a:xfrm>
            <a:off x="4910814" y="4433595"/>
            <a:ext cx="2345990" cy="813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 descr="2018 MT F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3496" r="3385" b="20932"/>
          <a:stretch/>
        </p:blipFill>
        <p:spPr bwMode="auto">
          <a:xfrm>
            <a:off x="5063214" y="4585995"/>
            <a:ext cx="2345990" cy="813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2018 MT F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3496" r="3385" b="20932"/>
          <a:stretch/>
        </p:blipFill>
        <p:spPr bwMode="auto">
          <a:xfrm>
            <a:off x="5215614" y="4738395"/>
            <a:ext cx="2345990" cy="813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2018 MT F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3496" r="3385" b="20932"/>
          <a:stretch/>
        </p:blipFill>
        <p:spPr bwMode="auto">
          <a:xfrm>
            <a:off x="7999422" y="2329635"/>
            <a:ext cx="2345990" cy="813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 descr="2018 MT F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3496" r="3385" b="20932"/>
          <a:stretch/>
        </p:blipFill>
        <p:spPr bwMode="auto">
          <a:xfrm>
            <a:off x="8151822" y="2482035"/>
            <a:ext cx="2345990" cy="813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 descr="2018 MT F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3496" r="3385" b="20932"/>
          <a:stretch/>
        </p:blipFill>
        <p:spPr bwMode="auto">
          <a:xfrm>
            <a:off x="8296732" y="2607290"/>
            <a:ext cx="2345990" cy="813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 descr="2018 MT F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3496" r="3385" b="20932"/>
          <a:stretch/>
        </p:blipFill>
        <p:spPr bwMode="auto">
          <a:xfrm>
            <a:off x="8449132" y="2759690"/>
            <a:ext cx="2345990" cy="813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 descr="2018 MT F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3496" r="3385" b="20932"/>
          <a:stretch/>
        </p:blipFill>
        <p:spPr bwMode="auto">
          <a:xfrm>
            <a:off x="8601532" y="2912090"/>
            <a:ext cx="2345990" cy="813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 descr="2018 MT F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3496" r="3385" b="20932"/>
          <a:stretch/>
        </p:blipFill>
        <p:spPr bwMode="auto">
          <a:xfrm>
            <a:off x="8753932" y="3064490"/>
            <a:ext cx="2345990" cy="813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itle 1"/>
          <p:cNvSpPr txBox="1">
            <a:spLocks/>
          </p:cNvSpPr>
          <p:nvPr/>
        </p:nvSpPr>
        <p:spPr>
          <a:xfrm>
            <a:off x="1810329" y="2676671"/>
            <a:ext cx="1312587" cy="9245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$30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5362676" y="2596818"/>
            <a:ext cx="1312587" cy="9245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$30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8898697" y="2596818"/>
            <a:ext cx="1312587" cy="9245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$30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5362676" y="4250058"/>
            <a:ext cx="1312587" cy="9245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6/24/2022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1771" y="2048672"/>
            <a:ext cx="10616477" cy="4123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   No signature required on voucher – this is a new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45652"/>
          </a:xfrm>
        </p:spPr>
        <p:txBody>
          <a:bodyPr>
            <a:normAutofit fontScale="90000"/>
          </a:bodyPr>
          <a:lstStyle/>
          <a:p>
            <a:r>
              <a:rPr lang="en-US" dirty="0"/>
              <a:t>2022 FARMERS MARKET VOUCHERs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11771" y="1513679"/>
            <a:ext cx="1167395" cy="9245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47700" y="2721588"/>
            <a:ext cx="10734675" cy="370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replacement vouchers can be re-issued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Not required to present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Last date to use vouchers is September 30,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More than one voucher can be used in one shopping visit.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change can be given if the full $5 amount is not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Any amount over $5 can be used with another voucher or be paid out-of-pocket.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IOU’s, rain checks and refunds can be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Purchase only WIC approved fruits and vegetables  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746693" y="1303020"/>
            <a:ext cx="4172906" cy="74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TIPS + REMINDERS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6/22/2022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YOU USE VOUCHERS AT?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Farmer Markets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6/22/2022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1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136" y="128016"/>
            <a:ext cx="10058400" cy="1609344"/>
          </a:xfrm>
        </p:spPr>
        <p:txBody>
          <a:bodyPr/>
          <a:lstStyle/>
          <a:p>
            <a:pPr algn="ctr"/>
            <a:r>
              <a:rPr lang="en-US" dirty="0"/>
              <a:t>2022 Farmers market locations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371600"/>
            <a:ext cx="1159764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   </a:t>
            </a:r>
            <a:r>
              <a:rPr lang="en-US" b="1" dirty="0">
                <a:solidFill>
                  <a:srgbClr val="C00000"/>
                </a:solidFill>
              </a:rPr>
              <a:t>MONDAY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1"/>
                </a:solidFill>
              </a:rPr>
              <a:t>Bigfork Village Market </a:t>
            </a:r>
            <a:r>
              <a:rPr lang="en-US" dirty="0"/>
              <a:t>– 191 Mill Street, Bigfork– 5:00 -7:30 PM (June-Sept) </a:t>
            </a:r>
          </a:p>
          <a:p>
            <a:pPr marL="0" indent="0" algn="ctr">
              <a:buNone/>
            </a:pPr>
            <a:r>
              <a:rPr lang="en-US" dirty="0"/>
              <a:t>NO market on Labor day 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TUESDAY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B050"/>
                </a:solidFill>
              </a:rPr>
              <a:t>Whitefish Market </a:t>
            </a:r>
            <a:r>
              <a:rPr lang="en-US" dirty="0"/>
              <a:t>– Central Avenue at Depot Park (by library and train station, Whitefish  – </a:t>
            </a:r>
          </a:p>
          <a:p>
            <a:pPr marL="0" indent="0" algn="ctr">
              <a:buNone/>
            </a:pPr>
            <a:r>
              <a:rPr lang="en-US" dirty="0"/>
              <a:t>5:00-7:30 PM (May-Sept) 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WEDNESDAY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Bigfork Farmers Mark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et </a:t>
            </a:r>
            <a:r>
              <a:rPr lang="en-US" dirty="0"/>
              <a:t>– Next to the Bigfork Liquor Barn, Bigfork – 3:00-6:00 PM (May-Sept)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THURSDAY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7030A0"/>
                </a:solidFill>
              </a:rPr>
              <a:t>Columbia Falls Market</a:t>
            </a:r>
            <a:r>
              <a:rPr lang="en-US" dirty="0"/>
              <a:t> – The Coop 830 1</a:t>
            </a:r>
            <a:r>
              <a:rPr lang="en-US" baseline="30000" dirty="0"/>
              <a:t>st</a:t>
            </a:r>
            <a:r>
              <a:rPr lang="en-US" dirty="0"/>
              <a:t> Ave W, Columbia Falls – 5:00-9:00 PM (May-Sept)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SATURDAY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Flathead Valley Community College </a:t>
            </a:r>
            <a:r>
              <a:rPr lang="en-US" dirty="0"/>
              <a:t>– South Parking Lot,  Kalispell, 9:00-12:30 PM (May-Oct)</a:t>
            </a:r>
          </a:p>
          <a:p>
            <a:pPr marL="0" indent="0" algn="ctr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6/22/2022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70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KNOW IF THEY’RE WIC APPROVED?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see a 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6/22/2022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37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2630</TotalTime>
  <Words>1406</Words>
  <Application>Microsoft Office PowerPoint</Application>
  <PresentationFormat>Widescreen</PresentationFormat>
  <Paragraphs>206</Paragraphs>
  <Slides>17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Rockwell</vt:lpstr>
      <vt:lpstr>Rockwell Condensed</vt:lpstr>
      <vt:lpstr>Wingdings</vt:lpstr>
      <vt:lpstr>Wood Type</vt:lpstr>
      <vt:lpstr>Acrobat Document</vt:lpstr>
      <vt:lpstr>2022 wic  Farmers market</vt:lpstr>
      <vt:lpstr>WHO’S ELIGIBLE FOR VOUCHERS?</vt:lpstr>
      <vt:lpstr>CRITERIA FOR ELIGBILITY</vt:lpstr>
      <vt:lpstr>HOW MANY VOUCHERS CAN A FAMILY RECEIVE? </vt:lpstr>
      <vt:lpstr>EXAMPLE:</vt:lpstr>
      <vt:lpstr>2022 FARMERS MARKET VOUCHERs</vt:lpstr>
      <vt:lpstr>WHERE CAN YOU USE VOUCHERS AT?</vt:lpstr>
      <vt:lpstr>2022 Farmers market locations </vt:lpstr>
      <vt:lpstr>HOW DO YOU KNOW IF THEY’RE WIC APPROVED?</vt:lpstr>
      <vt:lpstr>2022 FARMERS MARKET poster</vt:lpstr>
      <vt:lpstr>2022 FARMERS MARKET IN OTHER COUNTIES</vt:lpstr>
      <vt:lpstr>What can my vouchers be used for?</vt:lpstr>
      <vt:lpstr>2022 approved fruits and vegetables</vt:lpstr>
      <vt:lpstr>2022 fruits &amp; vegetables in season</vt:lpstr>
      <vt:lpstr>SNAP DOLLARS PROGRAM</vt:lpstr>
      <vt:lpstr>QUESTIONS?</vt:lpstr>
      <vt:lpstr>THANK YOU and enjoy!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wic  Farmers market</dc:title>
  <dc:creator>Katrina Cabanilla</dc:creator>
  <cp:lastModifiedBy>Malia Freeman</cp:lastModifiedBy>
  <cp:revision>108</cp:revision>
  <dcterms:created xsi:type="dcterms:W3CDTF">2019-06-19T16:04:19Z</dcterms:created>
  <dcterms:modified xsi:type="dcterms:W3CDTF">2022-06-29T18:16:39Z</dcterms:modified>
</cp:coreProperties>
</file>